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2"/>
  </p:notesMasterIdLst>
  <p:sldIdLst>
    <p:sldId id="463" r:id="rId5"/>
    <p:sldId id="358" r:id="rId6"/>
    <p:sldId id="434" r:id="rId7"/>
    <p:sldId id="499" r:id="rId8"/>
    <p:sldId id="488" r:id="rId9"/>
    <p:sldId id="474" r:id="rId10"/>
    <p:sldId id="485" r:id="rId11"/>
    <p:sldId id="487" r:id="rId12"/>
    <p:sldId id="483" r:id="rId13"/>
    <p:sldId id="484" r:id="rId14"/>
    <p:sldId id="475" r:id="rId15"/>
    <p:sldId id="500" r:id="rId16"/>
    <p:sldId id="418" r:id="rId17"/>
    <p:sldId id="496" r:id="rId18"/>
    <p:sldId id="435" r:id="rId19"/>
    <p:sldId id="468" r:id="rId20"/>
    <p:sldId id="436" r:id="rId21"/>
    <p:sldId id="461" r:id="rId22"/>
    <p:sldId id="493" r:id="rId23"/>
    <p:sldId id="439" r:id="rId24"/>
    <p:sldId id="462" r:id="rId25"/>
    <p:sldId id="492" r:id="rId26"/>
    <p:sldId id="489" r:id="rId27"/>
    <p:sldId id="497" r:id="rId28"/>
    <p:sldId id="410" r:id="rId29"/>
    <p:sldId id="432" r:id="rId30"/>
    <p:sldId id="359" r:id="rId31"/>
    <p:sldId id="399" r:id="rId32"/>
    <p:sldId id="495" r:id="rId33"/>
    <p:sldId id="477" r:id="rId34"/>
    <p:sldId id="480" r:id="rId35"/>
    <p:sldId id="479" r:id="rId36"/>
    <p:sldId id="481" r:id="rId37"/>
    <p:sldId id="482" r:id="rId38"/>
    <p:sldId id="498" r:id="rId39"/>
    <p:sldId id="384" r:id="rId40"/>
    <p:sldId id="469" r:id="rId41"/>
    <p:sldId id="470" r:id="rId42"/>
    <p:sldId id="501" r:id="rId43"/>
    <p:sldId id="451" r:id="rId44"/>
    <p:sldId id="452" r:id="rId45"/>
    <p:sldId id="453" r:id="rId46"/>
    <p:sldId id="454" r:id="rId47"/>
    <p:sldId id="467" r:id="rId48"/>
    <p:sldId id="502" r:id="rId49"/>
    <p:sldId id="448" r:id="rId50"/>
    <p:sldId id="450" r:id="rId51"/>
    <p:sldId id="473" r:id="rId52"/>
    <p:sldId id="456" r:id="rId53"/>
    <p:sldId id="408" r:id="rId54"/>
    <p:sldId id="466" r:id="rId55"/>
    <p:sldId id="442" r:id="rId56"/>
    <p:sldId id="383" r:id="rId57"/>
    <p:sldId id="407" r:id="rId58"/>
    <p:sldId id="426" r:id="rId59"/>
    <p:sldId id="317" r:id="rId60"/>
    <p:sldId id="471" r:id="rId61"/>
  </p:sldIdLst>
  <p:sldSz cx="9144000" cy="6858000" type="screen4x3"/>
  <p:notesSz cx="6858000" cy="9144000"/>
  <p:embeddedFontLst>
    <p:embeddedFont>
      <p:font typeface="Arial Nova Light" panose="020B0304020202020204" pitchFamily="34" charset="0"/>
      <p:regular r:id="rId63"/>
      <p:italic r:id="rId64"/>
    </p:embeddedFont>
    <p:embeddedFont>
      <p:font typeface="Cambria Math" panose="02040503050406030204" pitchFamily="18" charset="0"/>
      <p:regular r:id="rId65"/>
    </p:embeddedFont>
    <p:embeddedFont>
      <p:font typeface="Comic Sans MS" panose="030F0702030302020204" pitchFamily="66" charset="0"/>
      <p:regular r:id="rId66"/>
      <p:bold r:id="rId67"/>
      <p:italic r:id="rId68"/>
      <p:boldItalic r:id="rId69"/>
    </p:embeddedFont>
    <p:embeddedFont>
      <p:font typeface="Consolas" panose="020B0609020204030204" pitchFamily="49" charset="0"/>
      <p:regular r:id="rId70"/>
      <p:bold r:id="rId71"/>
      <p:italic r:id="rId72"/>
      <p:boldItalic r:id="rId73"/>
    </p:embeddedFont>
    <p:embeddedFont>
      <p:font typeface="Dreaming Outloud Pro" panose="03050502040302030504" pitchFamily="66" charset="0"/>
      <p:regular r:id="rId74"/>
      <p:italic r:id="rId75"/>
    </p:embeddedFont>
    <p:embeddedFont>
      <p:font typeface="Garamond" panose="02020404030301010803" pitchFamily="18" charset="0"/>
      <p:regular r:id="rId76"/>
      <p:bold r:id="rId77"/>
      <p:italic r:id="rId78"/>
      <p:boldItalic r:id="rId79"/>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04040"/>
    <a:srgbClr val="FF0066"/>
    <a:srgbClr val="2E75B6"/>
    <a:srgbClr val="54B1B8"/>
    <a:srgbClr val="FFF9AF"/>
    <a:srgbClr val="669900"/>
    <a:srgbClr val="FF3300"/>
    <a:srgbClr val="B2B06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522FD-EDD0-4C1B-8243-96B11621C210}" v="138" dt="2022-09-15T01:54:03.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960" autoAdjust="0"/>
  </p:normalViewPr>
  <p:slideViewPr>
    <p:cSldViewPr>
      <p:cViewPr varScale="1">
        <p:scale>
          <a:sx n="55" d="100"/>
          <a:sy n="55" d="100"/>
        </p:scale>
        <p:origin x="1554" y="72"/>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fntdata"/><Relationship Id="rId68" Type="http://schemas.openxmlformats.org/officeDocument/2006/relationships/font" Target="fonts/font6.fntdata"/><Relationship Id="rId84" Type="http://schemas.microsoft.com/office/2015/10/relationships/revisionInfo" Target="revisionInfo.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2.fntdata"/><Relationship Id="rId79" Type="http://schemas.openxmlformats.org/officeDocument/2006/relationships/font" Target="fonts/font17.fntdata"/><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2.fntdata"/><Relationship Id="rId69" Type="http://schemas.openxmlformats.org/officeDocument/2006/relationships/font" Target="fonts/font7.fntdata"/><Relationship Id="rId77" Type="http://schemas.openxmlformats.org/officeDocument/2006/relationships/font" Target="fonts/font15.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0.fntdata"/><Relationship Id="rId80"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5.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notesMaster" Target="notesMasters/notesMaster1.xml"/><Relationship Id="rId70" Type="http://schemas.openxmlformats.org/officeDocument/2006/relationships/font" Target="fonts/font8.fntdata"/><Relationship Id="rId75" Type="http://schemas.openxmlformats.org/officeDocument/2006/relationships/font" Target="fonts/font13.fntdata"/><Relationship Id="rId83"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3.fntdata"/><Relationship Id="rId73" Type="http://schemas.openxmlformats.org/officeDocument/2006/relationships/font" Target="fonts/font11.fntdata"/><Relationship Id="rId78" Type="http://schemas.openxmlformats.org/officeDocument/2006/relationships/font" Target="fonts/font16.fntdata"/><Relationship Id="rId8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4.fntdata"/><Relationship Id="rId7" Type="http://schemas.openxmlformats.org/officeDocument/2006/relationships/slide" Target="slides/slide3.xml"/><Relationship Id="rId71" Type="http://schemas.openxmlformats.org/officeDocument/2006/relationships/font" Target="fonts/font9.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E5EB0363-B6DF-F058-B6DD-EBA6B8B70D4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1619" name="Rectangle 1027">
            <a:extLst>
              <a:ext uri="{FF2B5EF4-FFF2-40B4-BE49-F238E27FC236}">
                <a16:creationId xmlns:a16="http://schemas.microsoft.com/office/drawing/2014/main" id="{87FA00F7-86FA-CCE7-8251-E515AD949A5E}"/>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1028">
            <a:extLst>
              <a:ext uri="{FF2B5EF4-FFF2-40B4-BE49-F238E27FC236}">
                <a16:creationId xmlns:a16="http://schemas.microsoft.com/office/drawing/2014/main" id="{97EBAE5E-B49F-3145-1F73-5DA336F24C2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1" name="Rectangle 1029">
            <a:extLst>
              <a:ext uri="{FF2B5EF4-FFF2-40B4-BE49-F238E27FC236}">
                <a16:creationId xmlns:a16="http://schemas.microsoft.com/office/drawing/2014/main" id="{A6800C90-54B7-77DE-0FED-450C543DAE37}"/>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F557F1BD-F341-A1BE-E2A4-95EF152C4CE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1623" name="Rectangle 1031">
            <a:extLst>
              <a:ext uri="{FF2B5EF4-FFF2-40B4-BE49-F238E27FC236}">
                <a16:creationId xmlns:a16="http://schemas.microsoft.com/office/drawing/2014/main" id="{4DA5135B-E39E-EED2-0FF7-018EDC57A655}"/>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F1E63412-3D22-4134-869B-1559DEBA59E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7F8F3FFE-B62E-6D85-D22A-41C5F5FB4453}"/>
              </a:ext>
            </a:extLst>
          </p:cNvPr>
          <p:cNvSpPr>
            <a:spLocks noGrp="1" noRot="1" noChangeAspect="1" noTextEdit="1"/>
          </p:cNvSpPr>
          <p:nvPr>
            <p:ph type="sldImg"/>
          </p:nvPr>
        </p:nvSpPr>
        <p:spPr>
          <a:ln/>
        </p:spPr>
      </p:sp>
      <p:sp>
        <p:nvSpPr>
          <p:cNvPr id="5123" name="Notes Placeholder 2">
            <a:extLst>
              <a:ext uri="{FF2B5EF4-FFF2-40B4-BE49-F238E27FC236}">
                <a16:creationId xmlns:a16="http://schemas.microsoft.com/office/drawing/2014/main" id="{ABC3BCDB-5F25-2BB8-6DE4-278E0C93101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124" name="Slide Number Placeholder 3">
            <a:extLst>
              <a:ext uri="{FF2B5EF4-FFF2-40B4-BE49-F238E27FC236}">
                <a16:creationId xmlns:a16="http://schemas.microsoft.com/office/drawing/2014/main" id="{6639C1FF-D245-237A-3D59-240D94A93C1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66D62F-E383-49FC-A74C-C7D95C3194BD}"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r>
              <a:rPr lang="en-US" altLang="en-US" dirty="0">
                <a:latin typeface="Arial" panose="020B0604020202020204" pitchFamily="34" charset="0"/>
              </a:rPr>
              <a:t>In Python, Strings are just sequences of characters.  Why do we need them?  What can strings do for you?   In this script, strings are being used to print information about the GIS data in a workspace.  They're also being used to specify the workspace.  And they are being used to store the names of the data in the workspace.  Strings are versatile and used all over the place in Python.   You can use them to specify...</a:t>
            </a: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31">
            <a:extLst>
              <a:ext uri="{FF2B5EF4-FFF2-40B4-BE49-F238E27FC236}">
                <a16:creationId xmlns:a16="http://schemas.microsoft.com/office/drawing/2014/main" id="{395FA7F7-F6F6-76C8-2E79-605376D2C54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D334B32-F8AD-4D9D-9352-11BC53D6E23F}" type="slidenum">
              <a:rPr lang="en-US" altLang="en-US"/>
              <a:pPr>
                <a:spcBef>
                  <a:spcPct val="0"/>
                </a:spcBef>
              </a:pPr>
              <a:t>15</a:t>
            </a:fld>
            <a:endParaRPr lang="en-US" altLang="en-US"/>
          </a:p>
        </p:txBody>
      </p:sp>
      <p:sp>
        <p:nvSpPr>
          <p:cNvPr id="13315" name="Rectangle 2">
            <a:extLst>
              <a:ext uri="{FF2B5EF4-FFF2-40B4-BE49-F238E27FC236}">
                <a16:creationId xmlns:a16="http://schemas.microsoft.com/office/drawing/2014/main" id="{D799A309-3868-E1C8-3278-CB05CD1D4952}"/>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7BC0DF45-B82E-9D26-7034-62F382DD865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34AAF2A-21A2-0407-C8C2-05F61C0B8740}"/>
              </a:ext>
            </a:extLst>
          </p:cNvPr>
          <p:cNvSpPr>
            <a:spLocks noGrp="1" noRot="1" noChangeAspect="1" noTextEdit="1"/>
          </p:cNvSpPr>
          <p:nvPr>
            <p:ph type="sldImg"/>
          </p:nvPr>
        </p:nvSpPr>
        <p:spPr>
          <a:ln/>
        </p:spPr>
      </p:sp>
      <p:sp>
        <p:nvSpPr>
          <p:cNvPr id="15363" name="Notes Placeholder 2">
            <a:extLst>
              <a:ext uri="{FF2B5EF4-FFF2-40B4-BE49-F238E27FC236}">
                <a16:creationId xmlns:a16="http://schemas.microsoft.com/office/drawing/2014/main" id="{3033C48D-665A-205D-F98D-312D3DCFB91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5364" name="Slide Number Placeholder 3">
            <a:extLst>
              <a:ext uri="{FF2B5EF4-FFF2-40B4-BE49-F238E27FC236}">
                <a16:creationId xmlns:a16="http://schemas.microsoft.com/office/drawing/2014/main" id="{CDFB481A-902B-9ADB-B4A0-267A03A294D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CA766D-B284-4F67-BF1E-E8CF06EC8328}" type="slidenum">
              <a:rPr lang="en-US" altLang="en-US"/>
              <a:pPr/>
              <a:t>16</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a:extLst>
              <a:ext uri="{FF2B5EF4-FFF2-40B4-BE49-F238E27FC236}">
                <a16:creationId xmlns:a16="http://schemas.microsoft.com/office/drawing/2014/main" id="{200BD1B7-21F4-9156-D507-9D49676E96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BF3DA12-7408-4E60-9EF7-872BC64DD69C}" type="slidenum">
              <a:rPr lang="en-US" altLang="en-US"/>
              <a:pPr>
                <a:spcBef>
                  <a:spcPct val="0"/>
                </a:spcBef>
              </a:pPr>
              <a:t>17</a:t>
            </a:fld>
            <a:endParaRPr lang="en-US" altLang="en-US"/>
          </a:p>
        </p:txBody>
      </p:sp>
      <p:sp>
        <p:nvSpPr>
          <p:cNvPr id="17411" name="Rectangle 2">
            <a:extLst>
              <a:ext uri="{FF2B5EF4-FFF2-40B4-BE49-F238E27FC236}">
                <a16:creationId xmlns:a16="http://schemas.microsoft.com/office/drawing/2014/main" id="{257156F4-CC9A-7F00-0895-CFC0D8BC4613}"/>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B36C0341-9E6F-64FE-E868-FF9F079B7E61}"/>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18</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19</a:t>
            </a:fld>
            <a:endParaRPr lang="en-US" altLang="en-US"/>
          </a:p>
        </p:txBody>
      </p:sp>
    </p:spTree>
    <p:extLst>
      <p:ext uri="{BB962C8B-B14F-4D97-AF65-F5344CB8AC3E}">
        <p14:creationId xmlns:p14="http://schemas.microsoft.com/office/powerpoint/2010/main" val="1823328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56DC476A-975A-7A11-C91E-628BBF8C59F5}"/>
              </a:ext>
            </a:extLst>
          </p:cNvPr>
          <p:cNvSpPr>
            <a:spLocks noGrp="1" noRot="1" noChangeAspect="1" noTextEdit="1"/>
          </p:cNvSpPr>
          <p:nvPr>
            <p:ph type="sldImg"/>
          </p:nvPr>
        </p:nvSpPr>
        <p:spPr>
          <a:ln/>
        </p:spPr>
      </p:sp>
      <p:sp>
        <p:nvSpPr>
          <p:cNvPr id="21507" name="Notes Placeholder 2">
            <a:extLst>
              <a:ext uri="{FF2B5EF4-FFF2-40B4-BE49-F238E27FC236}">
                <a16:creationId xmlns:a16="http://schemas.microsoft.com/office/drawing/2014/main" id="{4B40D8AB-B35B-1A42-6223-71D8414CA8A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1508" name="Slide Number Placeholder 3">
            <a:extLst>
              <a:ext uri="{FF2B5EF4-FFF2-40B4-BE49-F238E27FC236}">
                <a16:creationId xmlns:a16="http://schemas.microsoft.com/office/drawing/2014/main" id="{994DDF7A-B55B-6A6B-4835-0FF9211CB04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90CFAF-F4BF-476B-83A5-899B8EBA02F1}" type="slidenum">
              <a:rPr lang="en-US" altLang="en-US"/>
              <a:pPr/>
              <a:t>20</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7700FDC1-1D19-D071-AB5C-8C7C623B3BBF}"/>
              </a:ext>
            </a:extLst>
          </p:cNvPr>
          <p:cNvSpPr>
            <a:spLocks noGrp="1" noRot="1" noChangeAspect="1" noTextEdit="1"/>
          </p:cNvSpPr>
          <p:nvPr>
            <p:ph type="sldImg"/>
          </p:nvPr>
        </p:nvSpPr>
        <p:spPr>
          <a:ln/>
        </p:spPr>
      </p:sp>
      <p:sp>
        <p:nvSpPr>
          <p:cNvPr id="23555" name="Notes Placeholder 2">
            <a:extLst>
              <a:ext uri="{FF2B5EF4-FFF2-40B4-BE49-F238E27FC236}">
                <a16:creationId xmlns:a16="http://schemas.microsoft.com/office/drawing/2014/main" id="{BA5DB7E3-377A-C6DB-2E24-100886D2803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C5026D37-7AB9-664F-61FB-A69C2CA76D0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6D7E5D-DFE3-4A18-BE9E-C8F9EAC89C2D}" type="slidenum">
              <a:rPr lang="en-US" altLang="en-US"/>
              <a:pPr/>
              <a:t>21</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22</a:t>
            </a:fld>
            <a:endParaRPr lang="en-US" altLang="en-US"/>
          </a:p>
        </p:txBody>
      </p:sp>
    </p:spTree>
    <p:extLst>
      <p:ext uri="{BB962C8B-B14F-4D97-AF65-F5344CB8AC3E}">
        <p14:creationId xmlns:p14="http://schemas.microsoft.com/office/powerpoint/2010/main" val="392981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&gt;&gt;&gt; print('5.8\t6.4')</a:t>
            </a:r>
          </a:p>
          <a:p>
            <a:r>
              <a:rPr lang="en-US" sz="1200" dirty="0"/>
              <a:t>5.8	6.4</a:t>
            </a:r>
          </a:p>
          <a:p>
            <a:endParaRPr lang="en-US" sz="1200" dirty="0"/>
          </a:p>
          <a:p>
            <a:r>
              <a:rPr lang="en-US" sz="1200" dirty="0"/>
              <a:t>&gt;&gt;&gt; print('5.8\n6.4')</a:t>
            </a:r>
          </a:p>
          <a:p>
            <a:r>
              <a:rPr lang="en-US" sz="1200" dirty="0"/>
              <a:t>5.8</a:t>
            </a:r>
          </a:p>
          <a:p>
            <a:r>
              <a:rPr lang="en-US" sz="1200" dirty="0"/>
              <a:t>6.4</a:t>
            </a:r>
          </a:p>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23</a:t>
            </a:fld>
            <a:endParaRPr lang="en-US" altLang="en-US"/>
          </a:p>
        </p:txBody>
      </p:sp>
    </p:spTree>
    <p:extLst>
      <p:ext uri="{BB962C8B-B14F-4D97-AF65-F5344CB8AC3E}">
        <p14:creationId xmlns:p14="http://schemas.microsoft.com/office/powerpoint/2010/main" val="357871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F52D8B02-A2AF-14D2-ABB2-9ACA38C1D71F}"/>
              </a:ext>
            </a:extLst>
          </p:cNvPr>
          <p:cNvSpPr>
            <a:spLocks noGrp="1" noRot="1" noChangeAspect="1" noTextEdit="1"/>
          </p:cNvSpPr>
          <p:nvPr>
            <p:ph type="sldImg"/>
          </p:nvPr>
        </p:nvSpPr>
        <p:spPr>
          <a:ln/>
        </p:spPr>
      </p:sp>
      <p:sp>
        <p:nvSpPr>
          <p:cNvPr id="7171" name="Notes Placeholder 2">
            <a:extLst>
              <a:ext uri="{FF2B5EF4-FFF2-40B4-BE49-F238E27FC236}">
                <a16:creationId xmlns:a16="http://schemas.microsoft.com/office/drawing/2014/main" id="{B0C82B97-8FE0-73F6-8716-A727CF5AD7C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172" name="Slide Number Placeholder 3">
            <a:extLst>
              <a:ext uri="{FF2B5EF4-FFF2-40B4-BE49-F238E27FC236}">
                <a16:creationId xmlns:a16="http://schemas.microsoft.com/office/drawing/2014/main" id="{1C3FF158-041C-ED2F-337A-A69F8BA4E5E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9E6F08-2491-45F0-9374-8B0FDA15EBC7}"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24</a:t>
            </a:fld>
            <a:endParaRPr lang="en-US" altLang="en-US"/>
          </a:p>
        </p:txBody>
      </p:sp>
    </p:spTree>
    <p:extLst>
      <p:ext uri="{BB962C8B-B14F-4D97-AF65-F5344CB8AC3E}">
        <p14:creationId xmlns:p14="http://schemas.microsoft.com/office/powerpoint/2010/main" val="1822810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99F5D200-B3AF-BB77-5AA9-4AA24DAD30F0}"/>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5034DD1F-9701-867B-F4D9-144580F192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5604" name="Slide Number Placeholder 3">
            <a:extLst>
              <a:ext uri="{FF2B5EF4-FFF2-40B4-BE49-F238E27FC236}">
                <a16:creationId xmlns:a16="http://schemas.microsoft.com/office/drawing/2014/main" id="{FFF80FD6-BFF1-C46F-B1F7-90EF0A5A9CD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9D0549-43CD-4640-9949-82B6310A0800}" type="slidenum">
              <a:rPr lang="en-US" altLang="en-US"/>
              <a:pPr/>
              <a:t>25</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26</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a:extLst>
              <a:ext uri="{FF2B5EF4-FFF2-40B4-BE49-F238E27FC236}">
                <a16:creationId xmlns:a16="http://schemas.microsoft.com/office/drawing/2014/main" id="{84AE7A6C-8A8F-C4FA-3CE3-9ECBAE81250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1AC5B7-C4E7-442B-8642-85B3C0F17C82}" type="slidenum">
              <a:rPr lang="en-US" altLang="en-US"/>
              <a:pPr>
                <a:spcBef>
                  <a:spcPct val="0"/>
                </a:spcBef>
              </a:pPr>
              <a:t>27</a:t>
            </a:fld>
            <a:endParaRPr lang="en-US" altLang="en-US"/>
          </a:p>
        </p:txBody>
      </p:sp>
      <p:sp>
        <p:nvSpPr>
          <p:cNvPr id="29699" name="Rectangle 2">
            <a:extLst>
              <a:ext uri="{FF2B5EF4-FFF2-40B4-BE49-F238E27FC236}">
                <a16:creationId xmlns:a16="http://schemas.microsoft.com/office/drawing/2014/main" id="{F99AD783-1AD2-1FB9-AE33-4F3C9921C3A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1373FB11-E2FC-CA94-CC86-2762B502E667}"/>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ACDC33C9-03FF-C215-EE54-591558708F90}"/>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CD35670B-A1E2-AA7C-6A22-4DDF4BE78D6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69AAFDB9-2197-6CB6-66EF-6E472C74C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4D6718-4686-4D0A-B196-169E4ECC8CAF}" type="slidenum">
              <a:rPr lang="en-US" altLang="en-US"/>
              <a:pPr/>
              <a:t>28</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30</a:t>
            </a:fld>
            <a:endParaRPr lang="en-US" altLang="en-US"/>
          </a:p>
        </p:txBody>
      </p:sp>
    </p:spTree>
    <p:extLst>
      <p:ext uri="{BB962C8B-B14F-4D97-AF65-F5344CB8AC3E}">
        <p14:creationId xmlns:p14="http://schemas.microsoft.com/office/powerpoint/2010/main" val="3259495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31</a:t>
            </a:fld>
            <a:endParaRPr lang="en-US" altLang="en-US"/>
          </a:p>
        </p:txBody>
      </p:sp>
    </p:spTree>
    <p:extLst>
      <p:ext uri="{BB962C8B-B14F-4D97-AF65-F5344CB8AC3E}">
        <p14:creationId xmlns:p14="http://schemas.microsoft.com/office/powerpoint/2010/main" val="1645894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32</a:t>
            </a:fld>
            <a:endParaRPr lang="en-US" altLang="en-US"/>
          </a:p>
        </p:txBody>
      </p:sp>
    </p:spTree>
    <p:extLst>
      <p:ext uri="{BB962C8B-B14F-4D97-AF65-F5344CB8AC3E}">
        <p14:creationId xmlns:p14="http://schemas.microsoft.com/office/powerpoint/2010/main" val="2853205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33</a:t>
            </a:fld>
            <a:endParaRPr lang="en-US" altLang="en-US"/>
          </a:p>
        </p:txBody>
      </p:sp>
    </p:spTree>
    <p:extLst>
      <p:ext uri="{BB962C8B-B14F-4D97-AF65-F5344CB8AC3E}">
        <p14:creationId xmlns:p14="http://schemas.microsoft.com/office/powerpoint/2010/main" val="3819593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34</a:t>
            </a:fld>
            <a:endParaRPr lang="en-US" altLang="en-US"/>
          </a:p>
        </p:txBody>
      </p:sp>
    </p:spTree>
    <p:extLst>
      <p:ext uri="{BB962C8B-B14F-4D97-AF65-F5344CB8AC3E}">
        <p14:creationId xmlns:p14="http://schemas.microsoft.com/office/powerpoint/2010/main" val="194684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3312A73-ACBF-235A-FB8A-283735A8AB28}"/>
              </a:ext>
            </a:extLst>
          </p:cNvPr>
          <p:cNvSpPr>
            <a:spLocks noGrp="1" noRot="1" noChangeAspect="1" noTextEdit="1"/>
          </p:cNvSpPr>
          <p:nvPr>
            <p:ph type="sldImg"/>
          </p:nvPr>
        </p:nvSpPr>
        <p:spPr>
          <a:ln/>
        </p:spPr>
      </p:sp>
      <p:sp>
        <p:nvSpPr>
          <p:cNvPr id="9219" name="Notes Placeholder 2">
            <a:extLst>
              <a:ext uri="{FF2B5EF4-FFF2-40B4-BE49-F238E27FC236}">
                <a16:creationId xmlns:a16="http://schemas.microsoft.com/office/drawing/2014/main" id="{BE655A9C-6FD9-EB38-F19D-E81D438E9E3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9220" name="Slide Number Placeholder 3">
            <a:extLst>
              <a:ext uri="{FF2B5EF4-FFF2-40B4-BE49-F238E27FC236}">
                <a16:creationId xmlns:a16="http://schemas.microsoft.com/office/drawing/2014/main" id="{1B1384D4-7DAC-A0F1-92EF-BA7A04D142A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5D342-A6D2-4F26-BD98-1B253D2A7D9E}"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4000F0BA-E7AD-B4FD-8B3E-61604BB4C675}"/>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B584F6A1-BF7B-C241-FB88-D165699F4D0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String methods are special functions associated only with strings.  You can only call the capitalize function on a string type variable.  But all the function vocabulary we already discussed still apply:</a:t>
            </a:r>
          </a:p>
          <a:p>
            <a:endParaRPr lang="en-US" altLang="en-US" dirty="0">
              <a:latin typeface="Arial" panose="020B0604020202020204" pitchFamily="34" charset="0"/>
            </a:endParaRPr>
          </a:p>
          <a:p>
            <a:r>
              <a:rPr lang="en-US" altLang="en-US" dirty="0">
                <a:latin typeface="Arial" panose="020B0604020202020204" pitchFamily="34" charset="0"/>
              </a:rPr>
              <a:t>You </a:t>
            </a:r>
            <a:r>
              <a:rPr lang="en-US" altLang="en-US" b="1" i="1" dirty="0">
                <a:latin typeface="Arial" panose="020B0604020202020204" pitchFamily="34" charset="0"/>
              </a:rPr>
              <a:t>call</a:t>
            </a:r>
            <a:r>
              <a:rPr lang="en-US" altLang="en-US" dirty="0">
                <a:latin typeface="Arial" panose="020B0604020202020204" pitchFamily="34" charset="0"/>
              </a:rPr>
              <a:t> a string method </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a:t>
            </a:r>
          </a:p>
          <a:p>
            <a:endParaRPr lang="en-US" altLang="en-US" dirty="0">
              <a:latin typeface="Arial" panose="020B0604020202020204" pitchFamily="34" charset="0"/>
            </a:endParaRPr>
          </a:p>
          <a:p>
            <a:r>
              <a:rPr lang="en-US" altLang="en-US" dirty="0">
                <a:latin typeface="Arial" panose="020B0604020202020204" pitchFamily="34" charset="0"/>
              </a:rPr>
              <a:t>Most string methods </a:t>
            </a:r>
            <a:r>
              <a:rPr lang="en-US" altLang="en-US" b="1" i="1" dirty="0">
                <a:latin typeface="Arial" panose="020B0604020202020204" pitchFamily="34" charset="0"/>
              </a:rPr>
              <a:t>return</a:t>
            </a:r>
            <a:r>
              <a:rPr lang="en-US" altLang="en-US" dirty="0">
                <a:latin typeface="Arial" panose="020B0604020202020204" pitchFamily="34" charset="0"/>
              </a:rPr>
              <a:t> a value.</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 returns 'parrot'</a:t>
            </a:r>
          </a:p>
          <a:p>
            <a:endParaRPr lang="en-US" altLang="en-US" dirty="0">
              <a:latin typeface="Arial" panose="020B0604020202020204" pitchFamily="34" charset="0"/>
            </a:endParaRPr>
          </a:p>
          <a:p>
            <a:r>
              <a:rPr lang="en-US" altLang="en-US" dirty="0">
                <a:latin typeface="Arial" panose="020B0604020202020204" pitchFamily="34" charset="0"/>
              </a:rPr>
              <a:t>You pass </a:t>
            </a:r>
            <a:r>
              <a:rPr lang="en-US" altLang="en-US" b="1" i="1" dirty="0">
                <a:latin typeface="Arial" panose="020B0604020202020204" pitchFamily="34" charset="0"/>
              </a:rPr>
              <a:t>arguments</a:t>
            </a:r>
            <a:r>
              <a:rPr lang="en-US" altLang="en-US" dirty="0">
                <a:latin typeface="Arial" panose="020B0604020202020204" pitchFamily="34" charset="0"/>
              </a:rPr>
              <a:t> into the methods.</a:t>
            </a:r>
          </a:p>
          <a:p>
            <a:r>
              <a:rPr lang="en-US" altLang="en-US" dirty="0">
                <a:latin typeface="Arial" panose="020B0604020202020204" pitchFamily="34" charset="0"/>
              </a:rPr>
              <a:t>	'P' and 'C' are arguments for the </a:t>
            </a:r>
          </a:p>
          <a:p>
            <a:r>
              <a:rPr lang="en-US" altLang="en-US" dirty="0">
                <a:latin typeface="Arial" panose="020B0604020202020204" pitchFamily="34" charset="0"/>
              </a:rPr>
              <a:t>	replace method example on this slide.</a:t>
            </a:r>
          </a:p>
        </p:txBody>
      </p:sp>
      <p:sp>
        <p:nvSpPr>
          <p:cNvPr id="33796" name="Slide Number Placeholder 3">
            <a:extLst>
              <a:ext uri="{FF2B5EF4-FFF2-40B4-BE49-F238E27FC236}">
                <a16:creationId xmlns:a16="http://schemas.microsoft.com/office/drawing/2014/main" id="{F80F389C-9FA2-8B74-B7A9-5D663EB35B9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CA768-EE11-4EC1-A37E-DF9E20196DE7}" type="slidenum">
              <a:rPr lang="en-US" altLang="en-US"/>
              <a:pPr/>
              <a:t>36</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8E9A4CBC-E055-1447-5007-A71AD881F4F4}"/>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9E0BB7A9-3E61-A60E-9E10-F5D6568095F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5844" name="Slide Number Placeholder 3">
            <a:extLst>
              <a:ext uri="{FF2B5EF4-FFF2-40B4-BE49-F238E27FC236}">
                <a16:creationId xmlns:a16="http://schemas.microsoft.com/office/drawing/2014/main" id="{9F5B4A74-36F0-25CA-165C-E33C7487AC2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DA40D1-7042-4F26-8132-8F22D1BF46EF}" type="slidenum">
              <a:rPr lang="en-US" altLang="en-US"/>
              <a:pPr/>
              <a:t>37</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852BEB22-182D-3566-0F9D-2B0F6234C21A}"/>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6D213C39-6650-E21F-CEDC-D4C990653A3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7892" name="Slide Number Placeholder 3">
            <a:extLst>
              <a:ext uri="{FF2B5EF4-FFF2-40B4-BE49-F238E27FC236}">
                <a16:creationId xmlns:a16="http://schemas.microsoft.com/office/drawing/2014/main" id="{443EFE9D-03D3-7984-4D20-9F4E5415532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FBB8C3-0D59-4C55-BBD1-CFBC6EFCD82C}" type="slidenum">
              <a:rPr lang="en-US" altLang="en-US"/>
              <a:pPr/>
              <a:t>38</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9205C142-667B-7A3F-D5D9-118BBBD09395}"/>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33FAB4CC-64AD-5E13-E7BE-B1F88CAE9F8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9940" name="Slide Number Placeholder 3">
            <a:extLst>
              <a:ext uri="{FF2B5EF4-FFF2-40B4-BE49-F238E27FC236}">
                <a16:creationId xmlns:a16="http://schemas.microsoft.com/office/drawing/2014/main" id="{86DBD5D0-A00C-7872-7313-6DD2E56A282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5B7306-F911-4DC5-9DA2-C72F0D1F9507}" type="slidenum">
              <a:rPr lang="en-US" altLang="en-US"/>
              <a:pPr/>
              <a:t>40</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a:extLst>
              <a:ext uri="{FF2B5EF4-FFF2-40B4-BE49-F238E27FC236}">
                <a16:creationId xmlns:a16="http://schemas.microsoft.com/office/drawing/2014/main" id="{F0546E82-1E7E-E0A7-F0D5-4464CB61D3C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41CF36B-8208-41FE-90E1-674BE6BFF16F}" type="slidenum">
              <a:rPr lang="en-US" altLang="en-US"/>
              <a:pPr>
                <a:spcBef>
                  <a:spcPct val="0"/>
                </a:spcBef>
              </a:pPr>
              <a:t>41</a:t>
            </a:fld>
            <a:endParaRPr lang="en-US" altLang="en-US"/>
          </a:p>
        </p:txBody>
      </p:sp>
      <p:sp>
        <p:nvSpPr>
          <p:cNvPr id="41987" name="Rectangle 2">
            <a:extLst>
              <a:ext uri="{FF2B5EF4-FFF2-40B4-BE49-F238E27FC236}">
                <a16:creationId xmlns:a16="http://schemas.microsoft.com/office/drawing/2014/main" id="{13CCEC65-F083-40E6-D629-5F42FB9A108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F9BEF258-1B44-C60F-2C83-3F4B1332BFA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900">
                <a:latin typeface="Arial" panose="020B0604020202020204" pitchFamily="34" charset="0"/>
              </a:rPr>
              <a:t>&gt;&gt;&gt; print FID</a:t>
            </a:r>
          </a:p>
          <a:p>
            <a:pPr eaLnBrk="1" hangingPunct="1"/>
            <a:r>
              <a:rPr lang="en-US" altLang="en-US" sz="900">
                <a:latin typeface="Arial" panose="020B0604020202020204" pitchFamily="34" charset="0"/>
              </a:rPr>
              <a:t>&gt;&gt;&gt; FID</a:t>
            </a:r>
          </a:p>
          <a:p>
            <a:pPr eaLnBrk="1" hangingPunct="1"/>
            <a:r>
              <a:rPr lang="en-US" altLang="en-US" sz="900">
                <a:latin typeface="Arial" panose="020B0604020202020204" pitchFamily="34" charset="0"/>
              </a:rPr>
              <a:t>&gt;&gt;&gt; 145</a:t>
            </a:r>
          </a:p>
          <a:p>
            <a:pPr eaLnBrk="1" hangingPunct="1"/>
            <a:r>
              <a:rPr lang="en-US" altLang="en-US" sz="900">
                <a:latin typeface="Arial" panose="020B0604020202020204" pitchFamily="34" charset="0"/>
              </a:rPr>
              <a:t>&gt;&gt;&gt; print fid</a:t>
            </a:r>
          </a:p>
          <a:p>
            <a:pPr eaLnBrk="1" hangingPunct="1"/>
            <a:endParaRPr lang="en-US" altLang="en-US" sz="900">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BA2C7F2B-51BC-018A-D8FC-37EC7497A236}"/>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597FFF17-E597-7173-9415-C20576DBEB8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4036" name="Slide Number Placeholder 3">
            <a:extLst>
              <a:ext uri="{FF2B5EF4-FFF2-40B4-BE49-F238E27FC236}">
                <a16:creationId xmlns:a16="http://schemas.microsoft.com/office/drawing/2014/main" id="{C6D157F7-CE4A-4702-755B-11729CEFF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0DD94E-547E-4EB3-AA83-FCB6AEE168F7}" type="slidenum">
              <a:rPr lang="en-US" altLang="en-US"/>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DC86A9C1-3B9F-24A6-B8D5-6E555C68B37F}"/>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8EB92DF7-0283-1142-9B1F-5CA3E18E02A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77A63EB-112C-A433-8ED3-C3B634FE1A1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669789-604C-430A-AEAE-4CEA629FEC26}" type="slidenum">
              <a:rPr lang="en-US" altLang="en-US"/>
              <a:pPr/>
              <a:t>43</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785C859-893B-8480-47AE-9559009B0DD4}"/>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E58C1D49-9FAE-A719-C760-844EB56FABC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334C8793-1617-B665-FF9E-8D2C6D800E6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8D9492-00FC-48F1-9EEF-1DFB42F826FC}" type="slidenum">
              <a:rPr lang="en-US" altLang="en-US"/>
              <a:pPr/>
              <a:t>44</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C1C84717-69D1-5F33-17E3-88E8F34F11A7}"/>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2384953E-8B5A-403A-1380-86F7658F7A7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0180" name="Slide Number Placeholder 3">
            <a:extLst>
              <a:ext uri="{FF2B5EF4-FFF2-40B4-BE49-F238E27FC236}">
                <a16:creationId xmlns:a16="http://schemas.microsoft.com/office/drawing/2014/main" id="{3704E2C5-DE92-A022-B12B-17DC7D39915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00A9199-5E2E-4B6A-A0C4-49AA80ED0157}" type="slidenum">
              <a:rPr lang="en-US" altLang="en-US"/>
              <a:pPr/>
              <a:t>45</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7AE37E30-FF79-11CD-89EF-B109625049C3}"/>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DD05E0DB-AC7D-FF5F-91D5-CE0CBFAAD1E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0180" name="Slide Number Placeholder 3">
            <a:extLst>
              <a:ext uri="{FF2B5EF4-FFF2-40B4-BE49-F238E27FC236}">
                <a16:creationId xmlns:a16="http://schemas.microsoft.com/office/drawing/2014/main" id="{7FB961BF-444C-4119-5499-FA174D0EF14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EA5E9F-F52F-49BE-AB26-DF210715902D}" type="slidenum">
              <a:rPr lang="en-US" altLang="en-US"/>
              <a:pPr/>
              <a:t>46</a:t>
            </a:fld>
            <a:endParaRPr lang="en-US"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venir Next W01"/>
              </a:rPr>
              <a:t>https://community.esri.com/t5/python-questions/writing-an-equation-in-python/m-p/696388</a:t>
            </a:r>
          </a:p>
          <a:p>
            <a:r>
              <a:rPr lang="en-US" b="0" i="0" dirty="0">
                <a:solidFill>
                  <a:srgbClr val="000000"/>
                </a:solidFill>
                <a:effectLst/>
                <a:latin typeface="Avenir Next W01"/>
              </a:rPr>
              <a:t>Hi,</a:t>
            </a:r>
            <a:br>
              <a:rPr lang="en-US" dirty="0"/>
            </a:br>
            <a:r>
              <a:rPr lang="en-US" b="0" i="0" dirty="0">
                <a:solidFill>
                  <a:srgbClr val="000000"/>
                </a:solidFill>
                <a:effectLst/>
                <a:latin typeface="Avenir Next W01"/>
              </a:rPr>
              <a:t>I am new to python, and need some help writing an equation into python.  The algorithm calculates the energetic costs of human movement over different terrains.  I would like to create a script with this where I can allow users to input different values for the various variables. </a:t>
            </a:r>
            <a:br>
              <a:rPr lang="en-US" dirty="0"/>
            </a:br>
            <a:br>
              <a:rPr lang="en-US" dirty="0"/>
            </a:br>
            <a:r>
              <a:rPr lang="en-US" b="0" i="0" dirty="0">
                <a:solidFill>
                  <a:srgbClr val="000000"/>
                </a:solidFill>
                <a:effectLst/>
                <a:latin typeface="Avenir Next W01"/>
              </a:rPr>
              <a:t>M= 1.5W + 2.0(W+L)(L/W)^2+n(W+L)(1.5V^2+0.35VS)</a:t>
            </a:r>
            <a:br>
              <a:rPr lang="en-US" dirty="0"/>
            </a:br>
            <a:br>
              <a:rPr lang="en-US" dirty="0"/>
            </a:br>
            <a:r>
              <a:rPr lang="en-US" b="0" i="0" dirty="0">
                <a:solidFill>
                  <a:srgbClr val="000000"/>
                </a:solidFill>
                <a:effectLst/>
                <a:latin typeface="Avenir Next W01"/>
              </a:rPr>
              <a:t>where</a:t>
            </a:r>
            <a:br>
              <a:rPr lang="en-US" dirty="0"/>
            </a:br>
            <a:r>
              <a:rPr lang="en-US" b="0" i="0" dirty="0">
                <a:solidFill>
                  <a:srgbClr val="000000"/>
                </a:solidFill>
                <a:effectLst/>
                <a:latin typeface="Avenir Next W01"/>
              </a:rPr>
              <a:t>M= metabolic rate in watts (kilojoules/minute)</a:t>
            </a:r>
            <a:br>
              <a:rPr lang="en-US" dirty="0"/>
            </a:br>
            <a:r>
              <a:rPr lang="en-US" b="0" i="0" dirty="0">
                <a:solidFill>
                  <a:srgbClr val="000000"/>
                </a:solidFill>
                <a:effectLst/>
                <a:latin typeface="Avenir Next W01"/>
              </a:rPr>
              <a:t>W=the weight of the person in kilograms</a:t>
            </a:r>
            <a:br>
              <a:rPr lang="en-US" dirty="0"/>
            </a:br>
            <a:r>
              <a:rPr lang="en-US" b="0" i="0" dirty="0">
                <a:solidFill>
                  <a:srgbClr val="000000"/>
                </a:solidFill>
                <a:effectLst/>
                <a:latin typeface="Avenir Next W01"/>
              </a:rPr>
              <a:t>L=the load carried by the person in kilograms</a:t>
            </a:r>
            <a:br>
              <a:rPr lang="en-US" dirty="0"/>
            </a:br>
            <a:r>
              <a:rPr lang="en-US" b="0" i="0" dirty="0">
                <a:solidFill>
                  <a:srgbClr val="000000"/>
                </a:solidFill>
                <a:effectLst/>
                <a:latin typeface="Avenir Next W01"/>
              </a:rPr>
              <a:t>n=value reflecting the terrain</a:t>
            </a:r>
            <a:br>
              <a:rPr lang="en-US" dirty="0"/>
            </a:br>
            <a:r>
              <a:rPr lang="en-US" b="0" i="0" dirty="0">
                <a:solidFill>
                  <a:srgbClr val="000000"/>
                </a:solidFill>
                <a:effectLst/>
                <a:latin typeface="Avenir Next W01"/>
              </a:rPr>
              <a:t>V=the speed of waling in m/s</a:t>
            </a:r>
            <a:br>
              <a:rPr lang="en-US" dirty="0"/>
            </a:br>
            <a:r>
              <a:rPr lang="en-US" b="0" i="0" dirty="0">
                <a:solidFill>
                  <a:srgbClr val="000000"/>
                </a:solidFill>
                <a:effectLst/>
                <a:latin typeface="Avenir Next W01"/>
              </a:rPr>
              <a:t>S=percentage gradient</a:t>
            </a:r>
            <a:br>
              <a:rPr lang="en-US" dirty="0"/>
            </a:br>
            <a:br>
              <a:rPr lang="en-US" dirty="0"/>
            </a:br>
            <a:r>
              <a:rPr lang="en-US" b="0" i="0" dirty="0">
                <a:solidFill>
                  <a:srgbClr val="000000"/>
                </a:solidFill>
                <a:effectLst/>
                <a:latin typeface="Avenir Next W01"/>
              </a:rPr>
              <a:t>This is probably a lot easier than I am making it, but I am also in a time crunch (need it in a week), and as of yet have had no luck figuring it out.  I would greatly appreciate any help that I can get .</a:t>
            </a:r>
            <a:br>
              <a:rPr lang="en-US" dirty="0"/>
            </a:br>
            <a:br>
              <a:rPr lang="en-US" dirty="0"/>
            </a:br>
            <a:r>
              <a:rPr lang="en-US" b="0" i="0" dirty="0">
                <a:solidFill>
                  <a:srgbClr val="000000"/>
                </a:solidFill>
                <a:effectLst/>
                <a:latin typeface="Avenir Next W01"/>
              </a:rPr>
              <a:t>Thank you,</a:t>
            </a:r>
            <a:br>
              <a:rPr lang="en-US" dirty="0"/>
            </a:br>
            <a:r>
              <a:rPr lang="en-US" b="0" i="0" dirty="0">
                <a:solidFill>
                  <a:srgbClr val="000000"/>
                </a:solidFill>
                <a:effectLst/>
                <a:latin typeface="Avenir Next W01"/>
              </a:rPr>
              <a:t>Ginger</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6</a:t>
            </a:fld>
            <a:endParaRPr lang="en-US" altLang="en-US"/>
          </a:p>
        </p:txBody>
      </p:sp>
    </p:spTree>
    <p:extLst>
      <p:ext uri="{BB962C8B-B14F-4D97-AF65-F5344CB8AC3E}">
        <p14:creationId xmlns:p14="http://schemas.microsoft.com/office/powerpoint/2010/main" val="589474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47</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48</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"Tateosian"</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first_name</a:t>
            </a:r>
            <a:r>
              <a:rPr lang="en-US" altLang="en-US" sz="800" dirty="0">
                <a:latin typeface="Arial" panose="020B0604020202020204" pitchFamily="34" charset="0"/>
              </a:rPr>
              <a:t>+ " " + </a:t>
            </a:r>
            <a:r>
              <a:rPr lang="en-US" altLang="en-US" sz="800" dirty="0" err="1">
                <a:latin typeface="Arial" panose="020B0604020202020204" pitchFamily="34" charset="0"/>
              </a:rPr>
              <a:t>last_name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Laura Tateosian</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‘L'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a:t>
            </a:r>
          </a:p>
          <a:p>
            <a:pPr eaLnBrk="1" hangingPunct="1">
              <a:lnSpc>
                <a:spcPct val="80000"/>
              </a:lnSpc>
            </a:pPr>
            <a:r>
              <a:rPr lang="en-US" altLang="en-US" sz="800" dirty="0" err="1">
                <a:latin typeface="Arial" panose="020B0604020202020204" pitchFamily="34" charset="0"/>
              </a:rPr>
              <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extLst>
      <p:ext uri="{BB962C8B-B14F-4D97-AF65-F5344CB8AC3E}">
        <p14:creationId xmlns:p14="http://schemas.microsoft.com/office/powerpoint/2010/main" val="179716360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A5459FB-8C72-6654-72DA-CD9DFA391573}"/>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B43A587C-49CA-39D6-FDF9-0086CD6C1B0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4276" name="Slide Number Placeholder 3">
            <a:extLst>
              <a:ext uri="{FF2B5EF4-FFF2-40B4-BE49-F238E27FC236}">
                <a16:creationId xmlns:a16="http://schemas.microsoft.com/office/drawing/2014/main" id="{83839FE4-2340-FF73-D177-CC40630C2DE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DA6738-CD14-4FD8-A5A1-A8810465C5AB}" type="slidenum">
              <a:rPr lang="en-US" altLang="en-US"/>
              <a:pPr/>
              <a:t>49</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AB7118FF-5F28-6127-B57E-2CA5482AF9CC}"/>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435187CB-1A4E-AE5C-C3FE-1DC513ECF8E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6324" name="Slide Number Placeholder 3">
            <a:extLst>
              <a:ext uri="{FF2B5EF4-FFF2-40B4-BE49-F238E27FC236}">
                <a16:creationId xmlns:a16="http://schemas.microsoft.com/office/drawing/2014/main" id="{F2B19362-3CBD-1BBD-A7E9-1E5C7B6FB87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104FB3-3677-4B6C-BE1B-5E4C9EA2E1AB}" type="slidenum">
              <a:rPr lang="en-US" altLang="en-US"/>
              <a:pPr/>
              <a:t>50</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a:extLst>
              <a:ext uri="{FF2B5EF4-FFF2-40B4-BE49-F238E27FC236}">
                <a16:creationId xmlns:a16="http://schemas.microsoft.com/office/drawing/2014/main" id="{2DB76111-39F9-D430-DDD4-50612F706A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C6B110-7CA8-4834-B1EB-706C03346CDD}" type="slidenum">
              <a:rPr lang="en-US" altLang="en-US"/>
              <a:pPr>
                <a:spcBef>
                  <a:spcPct val="0"/>
                </a:spcBef>
              </a:pPr>
              <a:t>52</a:t>
            </a:fld>
            <a:endParaRPr lang="en-US" altLang="en-US"/>
          </a:p>
        </p:txBody>
      </p:sp>
      <p:sp>
        <p:nvSpPr>
          <p:cNvPr id="59395" name="Rectangle 2">
            <a:extLst>
              <a:ext uri="{FF2B5EF4-FFF2-40B4-BE49-F238E27FC236}">
                <a16:creationId xmlns:a16="http://schemas.microsoft.com/office/drawing/2014/main" id="{505EC26F-08FA-441F-D503-7C8CF0DC1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BFE7AC29-FD07-B71C-6583-8ED24D465D2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a:t>
            </a:r>
            <a:r>
              <a:rPr lang="en-US" altLang="en-US" sz="800" dirty="0" err="1">
                <a:latin typeface="Arial" panose="020B0604020202020204" pitchFamily="34" charset="0"/>
              </a:rPr>
              <a:t>BeQuick</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first_name,last_name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Jack </a:t>
            </a:r>
            <a:r>
              <a:rPr lang="en-US" altLang="en-US" sz="800" dirty="0" err="1">
                <a:latin typeface="Arial" panose="020B0604020202020204" pitchFamily="34" charset="0"/>
              </a:rPr>
              <a:t>BeQuick</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‘J’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 "%s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7FC264BB-C529-D0C2-18F8-DA07AF4AF0C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DCF545F-A7FC-431E-8E33-41787272DB78}" type="slidenum">
              <a:rPr lang="en-US" altLang="en-US"/>
              <a:pPr>
                <a:spcBef>
                  <a:spcPct val="0"/>
                </a:spcBef>
              </a:pPr>
              <a:t>53</a:t>
            </a:fld>
            <a:endParaRPr lang="en-US" altLang="en-US"/>
          </a:p>
        </p:txBody>
      </p:sp>
      <p:sp>
        <p:nvSpPr>
          <p:cNvPr id="61443" name="Rectangle 2">
            <a:extLst>
              <a:ext uri="{FF2B5EF4-FFF2-40B4-BE49-F238E27FC236}">
                <a16:creationId xmlns:a16="http://schemas.microsoft.com/office/drawing/2014/main" id="{9C73188D-2AB8-EED7-4F52-38DF7EBFF3D7}"/>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3271D32-8C6C-7F54-5A98-AA14B9A04F6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a:extLst>
              <a:ext uri="{FF2B5EF4-FFF2-40B4-BE49-F238E27FC236}">
                <a16:creationId xmlns:a16="http://schemas.microsoft.com/office/drawing/2014/main" id="{24B146EC-0B75-D42C-A585-8BB0B330AF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19A2738-7A5A-4550-9B53-60680F78EFA0}" type="slidenum">
              <a:rPr lang="en-US" altLang="en-US"/>
              <a:pPr>
                <a:spcBef>
                  <a:spcPct val="0"/>
                </a:spcBef>
              </a:pPr>
              <a:t>54</a:t>
            </a:fld>
            <a:endParaRPr lang="en-US" altLang="en-US"/>
          </a:p>
        </p:txBody>
      </p:sp>
      <p:sp>
        <p:nvSpPr>
          <p:cNvPr id="63491" name="Rectangle 2">
            <a:extLst>
              <a:ext uri="{FF2B5EF4-FFF2-40B4-BE49-F238E27FC236}">
                <a16:creationId xmlns:a16="http://schemas.microsoft.com/office/drawing/2014/main" id="{CFA6D1DD-5876-5E63-A106-BF4EB2311418}"/>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C644F822-A96C-85F6-A763-4380D13459B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Fix the last one as follows</a:t>
            </a:r>
          </a:p>
          <a:p>
            <a:pPr eaLnBrk="1" hangingPunct="1"/>
            <a:r>
              <a:rPr lang="en-US" altLang="en-US" dirty="0">
                <a:latin typeface="Courier New" panose="02070309020205020404" pitchFamily="49" charset="0"/>
                <a:cs typeface="Courier New" panose="02070309020205020404" pitchFamily="49" charset="0"/>
              </a:rPr>
              <a:t>&gt;&gt;&gt; "He said, \"I love GIS\""</a:t>
            </a:r>
          </a:p>
          <a:p>
            <a:pPr eaLnBrk="1" hangingPunct="1"/>
            <a:endParaRPr lang="en-US" altLang="en-US" dirty="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56</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57</a:t>
            </a:fld>
            <a:endParaRPr lang="en-US" altLang="en-US"/>
          </a:p>
        </p:txBody>
      </p:sp>
    </p:spTree>
    <p:extLst>
      <p:ext uri="{BB962C8B-B14F-4D97-AF65-F5344CB8AC3E}">
        <p14:creationId xmlns:p14="http://schemas.microsoft.com/office/powerpoint/2010/main" val="28134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7</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02137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8</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68417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9</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Floor division finds the quotient when the first operand is divided by the second</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193665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10</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403276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0000"/>
                </a:solidFill>
                <a:latin typeface="Avenir Next W01"/>
              </a:rPr>
              <a:t>In Python, what needs to be changed in this equation? </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11</a:t>
            </a:fld>
            <a:endParaRPr lang="en-US" altLang="en-US"/>
          </a:p>
        </p:txBody>
      </p:sp>
    </p:spTree>
    <p:extLst>
      <p:ext uri="{BB962C8B-B14F-4D97-AF65-F5344CB8AC3E}">
        <p14:creationId xmlns:p14="http://schemas.microsoft.com/office/powerpoint/2010/main" val="3277387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300">
                <a:solidFill>
                  <a:srgbClr val="2E75B6"/>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E5BD7DB-CF03-6129-22EB-3996DDC19EF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F7CC4FC-7BA1-250B-9142-BBD337320DE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73766BD-FE87-43A2-9E59-45BCC2740BE1}"/>
              </a:ext>
            </a:extLst>
          </p:cNvPr>
          <p:cNvSpPr>
            <a:spLocks noGrp="1" noChangeArrowheads="1"/>
          </p:cNvSpPr>
          <p:nvPr>
            <p:ph type="sldNum" sz="quarter" idx="12"/>
          </p:nvPr>
        </p:nvSpPr>
        <p:spPr/>
        <p:txBody>
          <a:bodyPr/>
          <a:lstStyle>
            <a:lvl1pPr>
              <a:defRPr/>
            </a:lvl1pPr>
          </a:lstStyle>
          <a:p>
            <a:fld id="{62CCA0BF-EDFF-4BDC-8772-2F4141CE175D}" type="slidenum">
              <a:rPr lang="en-US" altLang="en-US"/>
              <a:pPr/>
              <a:t>‹#›</a:t>
            </a:fld>
            <a:endParaRPr lang="en-US" altLang="en-US"/>
          </a:p>
        </p:txBody>
      </p:sp>
    </p:spTree>
    <p:extLst>
      <p:ext uri="{BB962C8B-B14F-4D97-AF65-F5344CB8AC3E}">
        <p14:creationId xmlns:p14="http://schemas.microsoft.com/office/powerpoint/2010/main" val="22873681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3228BA-B98F-18C1-FF54-A5FE4A0DC42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87B5843-3769-316D-BD5F-09C8DF6094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41599AD-CECA-4098-203E-1167946CE2EA}"/>
              </a:ext>
            </a:extLst>
          </p:cNvPr>
          <p:cNvSpPr>
            <a:spLocks noGrp="1" noChangeArrowheads="1"/>
          </p:cNvSpPr>
          <p:nvPr>
            <p:ph type="sldNum" sz="quarter" idx="12"/>
          </p:nvPr>
        </p:nvSpPr>
        <p:spPr>
          <a:ln/>
        </p:spPr>
        <p:txBody>
          <a:bodyPr/>
          <a:lstStyle>
            <a:lvl1pPr>
              <a:defRPr/>
            </a:lvl1pPr>
          </a:lstStyle>
          <a:p>
            <a:fld id="{59F0F6AF-87E5-407B-8012-ED175DC955E1}" type="slidenum">
              <a:rPr lang="en-US" altLang="en-US"/>
              <a:pPr/>
              <a:t>‹#›</a:t>
            </a:fld>
            <a:endParaRPr lang="en-US" altLang="en-US"/>
          </a:p>
        </p:txBody>
      </p:sp>
    </p:spTree>
    <p:extLst>
      <p:ext uri="{BB962C8B-B14F-4D97-AF65-F5344CB8AC3E}">
        <p14:creationId xmlns:p14="http://schemas.microsoft.com/office/powerpoint/2010/main" val="348098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EA183AA-1504-FEB1-D76F-4D90C9EE32A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7286F3F-1388-514B-7B7A-42A1D83E25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FE3C37-5B3E-0902-39F9-F01DA6FD7EB1}"/>
              </a:ext>
            </a:extLst>
          </p:cNvPr>
          <p:cNvSpPr>
            <a:spLocks noGrp="1" noChangeArrowheads="1"/>
          </p:cNvSpPr>
          <p:nvPr>
            <p:ph type="sldNum" sz="quarter" idx="12"/>
          </p:nvPr>
        </p:nvSpPr>
        <p:spPr>
          <a:ln/>
        </p:spPr>
        <p:txBody>
          <a:bodyPr/>
          <a:lstStyle>
            <a:lvl1pPr>
              <a:defRPr/>
            </a:lvl1pPr>
          </a:lstStyle>
          <a:p>
            <a:fld id="{F489B344-699C-4A77-BAE9-9FFDF571A9D9}" type="slidenum">
              <a:rPr lang="en-US" altLang="en-US"/>
              <a:pPr/>
              <a:t>‹#›</a:t>
            </a:fld>
            <a:endParaRPr lang="en-US" altLang="en-US"/>
          </a:p>
        </p:txBody>
      </p:sp>
    </p:spTree>
    <p:extLst>
      <p:ext uri="{BB962C8B-B14F-4D97-AF65-F5344CB8AC3E}">
        <p14:creationId xmlns:p14="http://schemas.microsoft.com/office/powerpoint/2010/main" val="3674713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8001000" cy="457200"/>
          </a:xfrm>
        </p:spPr>
        <p:txBody>
          <a:bodyPr/>
          <a:lstStyle/>
          <a:p>
            <a:r>
              <a:rPr lang="en-US"/>
              <a:t>Click to edit Master title style</a:t>
            </a:r>
          </a:p>
        </p:txBody>
      </p:sp>
      <p:sp>
        <p:nvSpPr>
          <p:cNvPr id="3" name="Text Placeholder 2"/>
          <p:cNvSpPr>
            <a:spLocks noGrp="1"/>
          </p:cNvSpPr>
          <p:nvPr>
            <p:ph type="body" sz="half" idx="1"/>
          </p:nvPr>
        </p:nvSpPr>
        <p:spPr>
          <a:xfrm>
            <a:off x="1524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AB3579B-B554-1748-E819-705F2038DD5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4991659-2A56-D446-A940-27838EF3E4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72DF00B-1EDC-4001-3DDE-29F9FCC48F95}"/>
              </a:ext>
            </a:extLst>
          </p:cNvPr>
          <p:cNvSpPr>
            <a:spLocks noGrp="1" noChangeArrowheads="1"/>
          </p:cNvSpPr>
          <p:nvPr>
            <p:ph type="sldNum" sz="quarter" idx="12"/>
          </p:nvPr>
        </p:nvSpPr>
        <p:spPr>
          <a:ln/>
        </p:spPr>
        <p:txBody>
          <a:bodyPr/>
          <a:lstStyle>
            <a:lvl1pPr>
              <a:defRPr/>
            </a:lvl1pPr>
          </a:lstStyle>
          <a:p>
            <a:fld id="{7BF9DCD7-0C03-4515-B052-F0C3ABF33F9D}" type="slidenum">
              <a:rPr lang="en-US" altLang="en-US"/>
              <a:pPr/>
              <a:t>‹#›</a:t>
            </a:fld>
            <a:endParaRPr lang="en-US" altLang="en-US"/>
          </a:p>
        </p:txBody>
      </p:sp>
    </p:spTree>
    <p:extLst>
      <p:ext uri="{BB962C8B-B14F-4D97-AF65-F5344CB8AC3E}">
        <p14:creationId xmlns:p14="http://schemas.microsoft.com/office/powerpoint/2010/main" val="343650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001000" cy="457200"/>
          </a:xfrm>
        </p:spPr>
        <p:txBody>
          <a:bodyPr/>
          <a:lstStyle>
            <a:lvl1pPr>
              <a:defRPr sz="3300" b="0">
                <a:solidFill>
                  <a:srgbClr val="2E75B6"/>
                </a:solidFill>
                <a:effectLst/>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a:xfrm>
            <a:off x="152400" y="914400"/>
            <a:ext cx="86868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E5B291F-7FC2-FC78-5227-C5C6D83D55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C9EBFB4-A269-743E-EA9E-ED8F26F9E8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85E676-93AB-D3CC-EB5C-784CC12E806A}"/>
              </a:ext>
            </a:extLst>
          </p:cNvPr>
          <p:cNvSpPr>
            <a:spLocks noGrp="1" noChangeArrowheads="1"/>
          </p:cNvSpPr>
          <p:nvPr>
            <p:ph type="sldNum" sz="quarter" idx="12"/>
          </p:nvPr>
        </p:nvSpPr>
        <p:spPr>
          <a:ln/>
        </p:spPr>
        <p:txBody>
          <a:bodyPr/>
          <a:lstStyle>
            <a:lvl1pPr>
              <a:defRPr/>
            </a:lvl1pPr>
          </a:lstStyle>
          <a:p>
            <a:fld id="{C8C031BD-2058-4AB7-A614-347CDE842764}" type="slidenum">
              <a:rPr lang="en-US" altLang="en-US"/>
              <a:pPr/>
              <a:t>‹#›</a:t>
            </a:fld>
            <a:endParaRPr lang="en-US" altLang="en-US"/>
          </a:p>
        </p:txBody>
      </p:sp>
    </p:spTree>
    <p:extLst>
      <p:ext uri="{BB962C8B-B14F-4D97-AF65-F5344CB8AC3E}">
        <p14:creationId xmlns:p14="http://schemas.microsoft.com/office/powerpoint/2010/main" val="178375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BD29973-8083-D935-2BD0-5E8C358B1D4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61EBAE1-84C0-5ADF-3D92-B28DFFF427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403143-2E2C-FFBB-7636-60B1C62CF3E3}"/>
              </a:ext>
            </a:extLst>
          </p:cNvPr>
          <p:cNvSpPr>
            <a:spLocks noGrp="1" noChangeArrowheads="1"/>
          </p:cNvSpPr>
          <p:nvPr>
            <p:ph type="sldNum" sz="quarter" idx="12"/>
          </p:nvPr>
        </p:nvSpPr>
        <p:spPr>
          <a:ln/>
        </p:spPr>
        <p:txBody>
          <a:bodyPr/>
          <a:lstStyle>
            <a:lvl1pPr>
              <a:defRPr/>
            </a:lvl1pPr>
          </a:lstStyle>
          <a:p>
            <a:fld id="{5BE3759C-E6A3-49AD-B9D2-E602D014B172}" type="slidenum">
              <a:rPr lang="en-US" altLang="en-US"/>
              <a:pPr/>
              <a:t>‹#›</a:t>
            </a:fld>
            <a:endParaRPr lang="en-US" altLang="en-US"/>
          </a:p>
        </p:txBody>
      </p:sp>
    </p:spTree>
    <p:extLst>
      <p:ext uri="{BB962C8B-B14F-4D97-AF65-F5344CB8AC3E}">
        <p14:creationId xmlns:p14="http://schemas.microsoft.com/office/powerpoint/2010/main" val="79025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81BE6E4-E2F1-7104-34CB-1AE1F3F559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E4ED691-9887-DBA7-F2AF-A3724C9930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CD255BD-E148-A452-38B6-5D9E52C64E67}"/>
              </a:ext>
            </a:extLst>
          </p:cNvPr>
          <p:cNvSpPr>
            <a:spLocks noGrp="1" noChangeArrowheads="1"/>
          </p:cNvSpPr>
          <p:nvPr>
            <p:ph type="sldNum" sz="quarter" idx="12"/>
          </p:nvPr>
        </p:nvSpPr>
        <p:spPr>
          <a:ln/>
        </p:spPr>
        <p:txBody>
          <a:bodyPr/>
          <a:lstStyle>
            <a:lvl1pPr>
              <a:defRPr/>
            </a:lvl1pPr>
          </a:lstStyle>
          <a:p>
            <a:fld id="{ADF37363-A790-48B9-B2ED-C0F6EF2D0097}" type="slidenum">
              <a:rPr lang="en-US" altLang="en-US"/>
              <a:pPr/>
              <a:t>‹#›</a:t>
            </a:fld>
            <a:endParaRPr lang="en-US" altLang="en-US"/>
          </a:p>
        </p:txBody>
      </p:sp>
    </p:spTree>
    <p:extLst>
      <p:ext uri="{BB962C8B-B14F-4D97-AF65-F5344CB8AC3E}">
        <p14:creationId xmlns:p14="http://schemas.microsoft.com/office/powerpoint/2010/main" val="219907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6FA2E3-C8A2-F73C-D1C5-F29EB267541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2D285332-F10B-A39C-CA65-8106F2AF7E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CBDE797-4017-D560-BE60-0FC9F7395168}"/>
              </a:ext>
            </a:extLst>
          </p:cNvPr>
          <p:cNvSpPr>
            <a:spLocks noGrp="1" noChangeArrowheads="1"/>
          </p:cNvSpPr>
          <p:nvPr>
            <p:ph type="sldNum" sz="quarter" idx="12"/>
          </p:nvPr>
        </p:nvSpPr>
        <p:spPr>
          <a:ln/>
        </p:spPr>
        <p:txBody>
          <a:bodyPr/>
          <a:lstStyle>
            <a:lvl1pPr>
              <a:defRPr/>
            </a:lvl1pPr>
          </a:lstStyle>
          <a:p>
            <a:fld id="{1AAA9EC4-BB48-4CC9-9475-521AFC1FB79D}" type="slidenum">
              <a:rPr lang="en-US" altLang="en-US"/>
              <a:pPr/>
              <a:t>‹#›</a:t>
            </a:fld>
            <a:endParaRPr lang="en-US" altLang="en-US"/>
          </a:p>
        </p:txBody>
      </p:sp>
    </p:spTree>
    <p:extLst>
      <p:ext uri="{BB962C8B-B14F-4D97-AF65-F5344CB8AC3E}">
        <p14:creationId xmlns:p14="http://schemas.microsoft.com/office/powerpoint/2010/main" val="152421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E75B6"/>
                </a:solidFill>
                <a:effectLst/>
                <a:latin typeface="Calibri Light" panose="020F0302020204030204" pitchFamily="34" charset="0"/>
              </a:defRPr>
            </a:lvl1pPr>
          </a:lstStyle>
          <a:p>
            <a:r>
              <a:rPr lang="en-US" dirty="0"/>
              <a:t>Click to edit Master title style</a:t>
            </a:r>
          </a:p>
        </p:txBody>
      </p:sp>
      <p:sp>
        <p:nvSpPr>
          <p:cNvPr id="3" name="Rectangle 4">
            <a:extLst>
              <a:ext uri="{FF2B5EF4-FFF2-40B4-BE49-F238E27FC236}">
                <a16:creationId xmlns:a16="http://schemas.microsoft.com/office/drawing/2014/main" id="{3E571177-9E09-0A0E-17D2-127E50DA17F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3D99E777-E3A4-BD23-F77C-931BBD0BFA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6AF7BEC-AB9F-B652-1692-DBC652A5CD91}"/>
              </a:ext>
            </a:extLst>
          </p:cNvPr>
          <p:cNvSpPr>
            <a:spLocks noGrp="1" noChangeArrowheads="1"/>
          </p:cNvSpPr>
          <p:nvPr>
            <p:ph type="sldNum" sz="quarter" idx="12"/>
          </p:nvPr>
        </p:nvSpPr>
        <p:spPr>
          <a:ln/>
        </p:spPr>
        <p:txBody>
          <a:bodyPr/>
          <a:lstStyle>
            <a:lvl1pPr>
              <a:defRPr/>
            </a:lvl1pPr>
          </a:lstStyle>
          <a:p>
            <a:fld id="{CC0FE1A1-2A8C-46D1-8D33-98A9BE81FCFC}" type="slidenum">
              <a:rPr lang="en-US" altLang="en-US"/>
              <a:pPr/>
              <a:t>‹#›</a:t>
            </a:fld>
            <a:endParaRPr lang="en-US" altLang="en-US"/>
          </a:p>
        </p:txBody>
      </p:sp>
    </p:spTree>
    <p:extLst>
      <p:ext uri="{BB962C8B-B14F-4D97-AF65-F5344CB8AC3E}">
        <p14:creationId xmlns:p14="http://schemas.microsoft.com/office/powerpoint/2010/main" val="4089665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2E4F990-8AB0-B8B3-8BF0-58FB369ACF0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2ACADF7-C081-28CA-2F1F-CEA5B7323E1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F5088D8-515B-1B44-393B-94ACC7B8761B}"/>
              </a:ext>
            </a:extLst>
          </p:cNvPr>
          <p:cNvSpPr>
            <a:spLocks noGrp="1" noChangeArrowheads="1"/>
          </p:cNvSpPr>
          <p:nvPr>
            <p:ph type="sldNum" sz="quarter" idx="12"/>
          </p:nvPr>
        </p:nvSpPr>
        <p:spPr>
          <a:ln/>
        </p:spPr>
        <p:txBody>
          <a:bodyPr/>
          <a:lstStyle>
            <a:lvl1pPr>
              <a:defRPr/>
            </a:lvl1pPr>
          </a:lstStyle>
          <a:p>
            <a:fld id="{7BC03BC7-3052-4D70-B263-B80FEA65AB36}" type="slidenum">
              <a:rPr lang="en-US" altLang="en-US"/>
              <a:pPr/>
              <a:t>‹#›</a:t>
            </a:fld>
            <a:endParaRPr lang="en-US" altLang="en-US"/>
          </a:p>
        </p:txBody>
      </p:sp>
    </p:spTree>
    <p:extLst>
      <p:ext uri="{BB962C8B-B14F-4D97-AF65-F5344CB8AC3E}">
        <p14:creationId xmlns:p14="http://schemas.microsoft.com/office/powerpoint/2010/main" val="424280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DE78E69-AF35-2937-89EC-FD18CC8CCF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9762355-BAE4-ECB3-A67E-FF74EE81307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C26E9E1-71D8-6BA0-5E5F-2FB44658AEC7}"/>
              </a:ext>
            </a:extLst>
          </p:cNvPr>
          <p:cNvSpPr>
            <a:spLocks noGrp="1" noChangeArrowheads="1"/>
          </p:cNvSpPr>
          <p:nvPr>
            <p:ph type="sldNum" sz="quarter" idx="12"/>
          </p:nvPr>
        </p:nvSpPr>
        <p:spPr>
          <a:ln/>
        </p:spPr>
        <p:txBody>
          <a:bodyPr/>
          <a:lstStyle>
            <a:lvl1pPr>
              <a:defRPr/>
            </a:lvl1pPr>
          </a:lstStyle>
          <a:p>
            <a:fld id="{DAE2F1B3-3F89-4A62-838D-74B3335D45A9}" type="slidenum">
              <a:rPr lang="en-US" altLang="en-US"/>
              <a:pPr/>
              <a:t>‹#›</a:t>
            </a:fld>
            <a:endParaRPr lang="en-US" altLang="en-US"/>
          </a:p>
        </p:txBody>
      </p:sp>
    </p:spTree>
    <p:extLst>
      <p:ext uri="{BB962C8B-B14F-4D97-AF65-F5344CB8AC3E}">
        <p14:creationId xmlns:p14="http://schemas.microsoft.com/office/powerpoint/2010/main" val="42804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DB78B24-D42B-FA80-E282-4F72C401194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AA2AF77-A1A6-AD07-F0F3-DC60A37DC16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02D2245-61B1-8F40-B976-5BA4D3D8906C}"/>
              </a:ext>
            </a:extLst>
          </p:cNvPr>
          <p:cNvSpPr>
            <a:spLocks noGrp="1" noChangeArrowheads="1"/>
          </p:cNvSpPr>
          <p:nvPr>
            <p:ph type="sldNum" sz="quarter" idx="12"/>
          </p:nvPr>
        </p:nvSpPr>
        <p:spPr>
          <a:ln/>
        </p:spPr>
        <p:txBody>
          <a:bodyPr/>
          <a:lstStyle>
            <a:lvl1pPr>
              <a:defRPr/>
            </a:lvl1pPr>
          </a:lstStyle>
          <a:p>
            <a:fld id="{B6F3A5E9-20CF-4444-B932-F8D6DB291701}" type="slidenum">
              <a:rPr lang="en-US" altLang="en-US"/>
              <a:pPr/>
              <a:t>‹#›</a:t>
            </a:fld>
            <a:endParaRPr lang="en-US" altLang="en-US"/>
          </a:p>
        </p:txBody>
      </p:sp>
    </p:spTree>
    <p:extLst>
      <p:ext uri="{BB962C8B-B14F-4D97-AF65-F5344CB8AC3E}">
        <p14:creationId xmlns:p14="http://schemas.microsoft.com/office/powerpoint/2010/main" val="1912697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ABEA004-91DA-9930-453A-C2D2464A8D0C}"/>
              </a:ext>
            </a:extLst>
          </p:cNvPr>
          <p:cNvSpPr>
            <a:spLocks noGrp="1" noChangeArrowheads="1"/>
          </p:cNvSpPr>
          <p:nvPr>
            <p:ph type="title"/>
          </p:nvPr>
        </p:nvSpPr>
        <p:spPr bwMode="auto">
          <a:xfrm>
            <a:off x="152400" y="1524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D131661-1666-A36C-35C3-A7C555130E14}"/>
              </a:ext>
            </a:extLst>
          </p:cNvPr>
          <p:cNvSpPr>
            <a:spLocks noGrp="1" noChangeArrowheads="1"/>
          </p:cNvSpPr>
          <p:nvPr>
            <p:ph type="body" idx="1"/>
          </p:nvPr>
        </p:nvSpPr>
        <p:spPr bwMode="auto">
          <a:xfrm>
            <a:off x="152400" y="914400"/>
            <a:ext cx="8686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5C3C616-CA73-2324-5F67-57CEE2F63B3A}"/>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65AFF919-4036-4CE9-4657-5923D082DF96}"/>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4CFE80B7-C4FD-361D-6CF2-6A8688E304A0}"/>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solidFill>
                  <a:srgbClr val="2E75B6"/>
                </a:solidFill>
              </a:defRPr>
            </a:lvl1pPr>
          </a:lstStyle>
          <a:p>
            <a:fld id="{C2225DD5-9A04-4992-82FB-70F933E5760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4"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ftr="0" dt="0"/>
  <p:txStyles>
    <p:titleStyle>
      <a:lvl1pPr algn="l" rtl="0" eaLnBrk="0" fontAlgn="base" hangingPunct="0">
        <a:spcBef>
          <a:spcPct val="0"/>
        </a:spcBef>
        <a:spcAft>
          <a:spcPct val="0"/>
        </a:spcAft>
        <a:defRPr sz="3300">
          <a:solidFill>
            <a:srgbClr val="2E75B6"/>
          </a:solidFill>
          <a:latin typeface="Calibri Light" panose="020F0302020204030204" pitchFamily="34" charset="0"/>
          <a:ea typeface="+mj-ea"/>
          <a:cs typeface="+mj-cs"/>
        </a:defRPr>
      </a:lvl1pPr>
      <a:lvl2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2pPr>
      <a:lvl3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3pPr>
      <a:lvl4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4pPr>
      <a:lvl5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python.org/release/2.5.2/lib/string-methods.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24.svg"/><Relationship Id="rId4" Type="http://schemas.openxmlformats.org/officeDocument/2006/relationships/image" Target="../media/image2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3" Type="http://schemas.openxmlformats.org/officeDocument/2006/relationships/hyperlink" Target="http://farmdev.com/talks/unicode/" TargetMode="External"/><Relationship Id="rId7" Type="http://schemas.openxmlformats.org/officeDocument/2006/relationships/image" Target="../media/image29.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28B2C39-1644-08B3-65BC-623216CD5BAB}"/>
              </a:ext>
            </a:extLst>
          </p:cNvPr>
          <p:cNvSpPr>
            <a:spLocks noGrp="1" noChangeArrowheads="1"/>
          </p:cNvSpPr>
          <p:nvPr>
            <p:ph type="ctrTitle"/>
          </p:nvPr>
        </p:nvSpPr>
        <p:spPr>
          <a:xfrm>
            <a:off x="304800" y="228600"/>
            <a:ext cx="4876800" cy="2085975"/>
          </a:xfrm>
        </p:spPr>
        <p:txBody>
          <a:bodyPr rtlCol="0">
            <a:normAutofit fontScale="90000"/>
          </a:bodyPr>
          <a:lstStyle/>
          <a:p>
            <a:pPr eaLnBrk="1" fontAlgn="auto" hangingPunct="1">
              <a:spcAft>
                <a:spcPts val="0"/>
              </a:spcAft>
              <a:defRPr/>
            </a:pPr>
            <a:r>
              <a:rPr lang="en-US" altLang="en-US" sz="4800" dirty="0">
                <a:solidFill>
                  <a:schemeClr val="accent1">
                    <a:lumMod val="75000"/>
                  </a:schemeClr>
                </a:solidFill>
              </a:rPr>
              <a:t>Data structures: numbers and strings</a:t>
            </a:r>
            <a:endParaRPr lang="en-US" altLang="en-US" sz="4400" dirty="0">
              <a:solidFill>
                <a:schemeClr val="accent1">
                  <a:lumMod val="75000"/>
                </a:schemeClr>
              </a:solidFill>
            </a:endParaRPr>
          </a:p>
        </p:txBody>
      </p:sp>
      <p:sp>
        <p:nvSpPr>
          <p:cNvPr id="4099" name="Rectangle 4">
            <a:extLst>
              <a:ext uri="{FF2B5EF4-FFF2-40B4-BE49-F238E27FC236}">
                <a16:creationId xmlns:a16="http://schemas.microsoft.com/office/drawing/2014/main" id="{F64B7612-9A32-CCA4-4D86-0F0BC1107CB8}"/>
              </a:ext>
            </a:extLst>
          </p:cNvPr>
          <p:cNvSpPr>
            <a:spLocks noChangeArrowheads="1"/>
          </p:cNvSpPr>
          <p:nvPr/>
        </p:nvSpPr>
        <p:spPr bwMode="auto">
          <a:xfrm>
            <a:off x="457200" y="2671763"/>
            <a:ext cx="37338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Numerical data types</a:t>
            </a:r>
          </a:p>
          <a:p>
            <a:pPr eaLnBrk="1" hangingPunct="1">
              <a:spcBef>
                <a:spcPct val="0"/>
              </a:spcBef>
              <a:buFontTx/>
              <a:buNone/>
            </a:pPr>
            <a:r>
              <a:rPr lang="en-US" altLang="en-US" sz="1800"/>
              <a:t>Strings data type </a:t>
            </a:r>
          </a:p>
          <a:p>
            <a:pPr eaLnBrk="1" hangingPunct="1">
              <a:spcBef>
                <a:spcPct val="0"/>
              </a:spcBef>
              <a:buFontTx/>
              <a:buNone/>
            </a:pPr>
            <a:r>
              <a:rPr lang="en-US" altLang="en-US" sz="1800"/>
              <a:t>String operations </a:t>
            </a:r>
          </a:p>
          <a:p>
            <a:pPr eaLnBrk="1" hangingPunct="1">
              <a:spcBef>
                <a:spcPct val="0"/>
              </a:spcBef>
              <a:buFontTx/>
              <a:buNone/>
            </a:pPr>
            <a:r>
              <a:rPr lang="en-US" altLang="en-US" sz="1800"/>
              <a:t>String methods</a:t>
            </a:r>
          </a:p>
          <a:p>
            <a:pPr eaLnBrk="1" hangingPunct="1">
              <a:spcBef>
                <a:spcPct val="0"/>
              </a:spcBef>
              <a:buFontTx/>
              <a:buNone/>
            </a:pPr>
            <a:r>
              <a:rPr lang="en-US" altLang="en-US" sz="1800"/>
              <a:t>Formatting strings</a:t>
            </a:r>
          </a:p>
        </p:txBody>
      </p:sp>
      <p:pic>
        <p:nvPicPr>
          <p:cNvPr id="4100" name="Picture 6" descr="http://cache4.asset-cache.net/xd/111658416.jpg?v=1&amp;c=IWSAsset&amp;k=2&amp;d=F13A1F9190F009362D46CD61795E490DEEA84705DA7C3BE2FA01DA45C02234AEFD297E3FD3AA2364">
            <a:extLst>
              <a:ext uri="{FF2B5EF4-FFF2-40B4-BE49-F238E27FC236}">
                <a16:creationId xmlns:a16="http://schemas.microsoft.com/office/drawing/2014/main" id="{DA7F503F-2019-E223-2CA3-B3544B080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38" y="561975"/>
            <a:ext cx="31162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8" descr="http://il8.picdn.net/shutterstock/videos/15363817/thumb/1.jpg">
            <a:extLst>
              <a:ext uri="{FF2B5EF4-FFF2-40B4-BE49-F238E27FC236}">
                <a16:creationId xmlns:a16="http://schemas.microsoft.com/office/drawing/2014/main" id="{8C29EA6F-B304-4668-2BBD-5D71CC230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04800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35D1147-E6D8-F9A4-2B0A-A955FB861562}"/>
              </a:ext>
            </a:extLst>
          </p:cNvPr>
          <p:cNvSpPr txBox="1"/>
          <p:nvPr/>
        </p:nvSpPr>
        <p:spPr>
          <a:xfrm>
            <a:off x="5037138" y="5638800"/>
            <a:ext cx="2847975" cy="708025"/>
          </a:xfrm>
          <a:prstGeom prst="rect">
            <a:avLst/>
          </a:prstGeom>
          <a:noFill/>
        </p:spPr>
        <p:txBody>
          <a:bodyPr wrap="none">
            <a:spAutoFit/>
          </a:bodyPr>
          <a:lstStyle/>
          <a:p>
            <a:pPr>
              <a:defRPr/>
            </a:pPr>
            <a:r>
              <a:rPr lang="en-US" altLang="en-US" sz="4000" dirty="0">
                <a:solidFill>
                  <a:schemeClr val="accent1">
                    <a:lumMod val="75000"/>
                  </a:schemeClr>
                </a:solidFill>
                <a:latin typeface="+mn-lt"/>
              </a:rPr>
              <a:t>Dr. </a:t>
            </a:r>
            <a:r>
              <a:rPr lang="en-US" altLang="en-US" sz="4000" dirty="0" err="1">
                <a:solidFill>
                  <a:schemeClr val="accent1">
                    <a:lumMod val="75000"/>
                  </a:schemeClr>
                </a:solidFill>
                <a:latin typeface="+mn-lt"/>
              </a:rPr>
              <a:t>Tateosian</a:t>
            </a:r>
            <a:endParaRPr lang="en-US" sz="4000" dirty="0">
              <a:solidFill>
                <a:schemeClr val="accent1">
                  <a:lumMod val="75000"/>
                </a:schemeClr>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marL="400050" lvl="1" indent="0" eaLnBrk="1" hangingPunct="1">
              <a:defRPr/>
            </a:pPr>
            <a:r>
              <a:rPr lang="en-US" altLang="en-US" sz="1400" dirty="0"/>
              <a:t>If the real number value has a decimal, the variable’s type is float.</a:t>
            </a:r>
          </a:p>
          <a:p>
            <a:pPr marL="400050" lvl="1" indent="0" eaLnBrk="1" hangingPunct="1">
              <a:defRPr/>
            </a:pPr>
            <a:endParaRPr lang="en-US" altLang="en-US" sz="16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Dynamic typing for numbers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9600" y="1865174"/>
            <a:ext cx="3962400" cy="3139321"/>
          </a:xfrm>
          <a:prstGeom prst="rect">
            <a:avLst/>
          </a:prstGeom>
          <a:solidFill>
            <a:schemeClr val="bg1"/>
          </a:solidFill>
          <a:ln w="3175">
            <a:solidFill>
              <a:schemeClr val="tx1"/>
            </a:solidFill>
            <a:miter lim="800000"/>
            <a:headEnd/>
            <a:tailEnd/>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endParaRPr lang="en-US" altLang="en-US" sz="1800" dirty="0">
              <a:latin typeface="Courier New" panose="02070309020205020404" pitchFamily="49" charset="0"/>
              <a:cs typeface="Courier New" panose="02070309020205020404" pitchFamily="49" charset="0"/>
            </a:endParaRP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endParaRPr lang="en-US" altLang="en-US" sz="1800" b="1" dirty="0">
              <a:solidFill>
                <a:srgbClr val="54B1B8"/>
              </a:solidFill>
              <a:latin typeface="Courier New" panose="02070309020205020404" pitchFamily="49" charset="0"/>
              <a:cs typeface="Courier New" panose="02070309020205020404" pitchFamily="49" charset="0"/>
            </a:endParaRP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c = 7.0 + 3j</a:t>
            </a: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type(c)</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&lt;class 'complex'&gt;</a:t>
            </a:r>
          </a:p>
        </p:txBody>
      </p:sp>
    </p:spTree>
    <p:extLst>
      <p:ext uri="{BB962C8B-B14F-4D97-AF65-F5344CB8AC3E}">
        <p14:creationId xmlns:p14="http://schemas.microsoft.com/office/powerpoint/2010/main" val="1301414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How to write the equation in Python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br>
              <a:rPr lang="en-US" sz="1100" dirty="0"/>
            </a:br>
            <a:endParaRPr lang="en-US" sz="2800" b="0" i="0" dirty="0">
              <a:solidFill>
                <a:srgbClr val="000000"/>
              </a:solidFill>
              <a:effectLst/>
              <a:latin typeface="Avenir Next W01"/>
            </a:endParaRPr>
          </a:p>
          <a:p>
            <a:pPr marL="0" indent="0">
              <a:buNone/>
            </a:pPr>
            <a:r>
              <a:rPr lang="en-US" sz="2800" b="0" i="0" dirty="0">
                <a:solidFill>
                  <a:srgbClr val="000000"/>
                </a:solidFill>
                <a:effectLst/>
                <a:latin typeface="Avenir Next W01"/>
              </a:rPr>
              <a:t>M= 1.5W + 2.0(W+L)(L/W)^2+n(W+L)(1.5V^2+0.35VS)</a:t>
            </a:r>
          </a:p>
          <a:p>
            <a:pPr marL="0" indent="0">
              <a:buNone/>
            </a:pPr>
            <a:endParaRPr lang="en-US" sz="2800" dirty="0">
              <a:solidFill>
                <a:srgbClr val="000000"/>
              </a:solidFill>
              <a:latin typeface="Avenir Next W01"/>
            </a:endParaRPr>
          </a:p>
          <a:p>
            <a:pPr marL="0" indent="0">
              <a:buNone/>
            </a:pPr>
            <a:r>
              <a:rPr lang="en-US" sz="2800" dirty="0">
                <a:solidFill>
                  <a:srgbClr val="000000"/>
                </a:solidFill>
                <a:latin typeface="Avenir Next W01"/>
              </a:rPr>
              <a:t>In Python, what needs to change?</a:t>
            </a:r>
          </a:p>
          <a:p>
            <a:pPr marL="0" indent="0">
              <a:buNone/>
            </a:pPr>
            <a:endParaRPr lang="en-US" sz="2800" dirty="0"/>
          </a:p>
        </p:txBody>
      </p:sp>
    </p:spTree>
    <p:extLst>
      <p:ext uri="{BB962C8B-B14F-4D97-AF65-F5344CB8AC3E}">
        <p14:creationId xmlns:p14="http://schemas.microsoft.com/office/powerpoint/2010/main" val="155823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4438-0BA0-D573-26AC-B46EE03BBC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B77D19-1705-0A6F-E003-8B49D07D55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0144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What can strings do?</a:t>
            </a:r>
          </a:p>
        </p:txBody>
      </p:sp>
      <p:sp>
        <p:nvSpPr>
          <p:cNvPr id="16389" name="Rectangle 2">
            <a:extLst>
              <a:ext uri="{FF2B5EF4-FFF2-40B4-BE49-F238E27FC236}">
                <a16:creationId xmlns:a16="http://schemas.microsoft.com/office/drawing/2014/main" id="{66235530-1A89-678C-8EA0-66866B3E912D}"/>
              </a:ext>
            </a:extLst>
          </p:cNvPr>
          <p:cNvSpPr>
            <a:spLocks noChangeArrowheads="1"/>
          </p:cNvSpPr>
          <p:nvPr/>
        </p:nvSpPr>
        <p:spPr bwMode="auto">
          <a:xfrm>
            <a:off x="6429375" y="0"/>
            <a:ext cx="2714625" cy="6740307"/>
          </a:xfrm>
          <a:prstGeom prst="rect">
            <a:avLst/>
          </a:prstGeom>
          <a:solidFill>
            <a:srgbClr val="404040"/>
          </a:solidFill>
          <a:ln>
            <a:noFill/>
          </a:ln>
        </p:spPr>
        <p:txBody>
          <a:bodyPr>
            <a:spAutoFit/>
          </a:bodyPr>
          <a:lstStyle>
            <a:lvl1pPr marL="685800" indent="-342900" eaLnBrk="0" hangingPunct="0">
              <a:spcBef>
                <a:spcPct val="20000"/>
              </a:spcBef>
              <a:buChar char="•"/>
              <a:defRPr sz="3200">
                <a:solidFill>
                  <a:schemeClr val="tx1"/>
                </a:solidFill>
                <a:latin typeface="Arial" charset="0"/>
              </a:defRPr>
            </a:lvl1pPr>
            <a:lvl2pPr marL="742950" indent="-285750" eaLnBrk="0" hangingPunct="0">
              <a:spcBef>
                <a:spcPct val="20000"/>
              </a:spcBef>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specify file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distance units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GIS tool parameters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workspaces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field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Set table values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Perform mapping </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Read csv data</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Get user arguments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print statements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much more!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1A47-B923-EE60-768A-70D3F10349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7F91E5-B104-8605-4E85-08F44A2ADD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219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http://www.redmills.ie/ECommerceSite/media/Pets-Home/Kitten_String.jpg">
            <a:extLst>
              <a:ext uri="{FF2B5EF4-FFF2-40B4-BE49-F238E27FC236}">
                <a16:creationId xmlns:a16="http://schemas.microsoft.com/office/drawing/2014/main" id="{981C0660-5B2C-6995-EEE4-3092FF3F5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172"/>
          <a:stretch>
            <a:fillRect/>
          </a:stretch>
        </p:blipFill>
        <p:spPr bwMode="auto">
          <a:xfrm>
            <a:off x="1600200" y="73025"/>
            <a:ext cx="12557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4">
            <a:extLst>
              <a:ext uri="{FF2B5EF4-FFF2-40B4-BE49-F238E27FC236}">
                <a16:creationId xmlns:a16="http://schemas.microsoft.com/office/drawing/2014/main" id="{B0D1092B-123A-F351-0C54-A508EB27D68A}"/>
              </a:ext>
            </a:extLst>
          </p:cNvPr>
          <p:cNvSpPr>
            <a:spLocks noGrp="1" noChangeArrowheads="1"/>
          </p:cNvSpPr>
          <p:nvPr>
            <p:ph type="body" idx="1"/>
          </p:nvPr>
        </p:nvSpPr>
        <p:spPr>
          <a:xfrm>
            <a:off x="457200" y="762000"/>
            <a:ext cx="8153400" cy="5638800"/>
          </a:xfrm>
        </p:spPr>
        <p:txBody>
          <a:bodyPr/>
          <a:lstStyle/>
          <a:p>
            <a:pPr eaLnBrk="1" hangingPunct="1">
              <a:defRPr/>
            </a:pPr>
            <a:r>
              <a:rPr lang="en-US" altLang="en-US" sz="2400" b="1" i="1" dirty="0"/>
              <a:t>string</a:t>
            </a:r>
            <a:r>
              <a:rPr lang="en-US" altLang="en-US" sz="2400" dirty="0"/>
              <a:t>: A data type for storing sequences of characters</a:t>
            </a:r>
          </a:p>
          <a:p>
            <a:pPr eaLnBrk="1" hangingPunct="1">
              <a:defRPr/>
            </a:pPr>
            <a:endParaRPr lang="en-US" altLang="en-US" sz="2400" b="1" i="1" dirty="0"/>
          </a:p>
          <a:p>
            <a:pPr eaLnBrk="1" hangingPunct="1">
              <a:defRPr/>
            </a:pPr>
            <a:r>
              <a:rPr lang="en-US" altLang="en-US" sz="2400" b="1" i="1" dirty="0"/>
              <a:t>string literal</a:t>
            </a:r>
            <a:r>
              <a:rPr lang="en-US" altLang="en-US" sz="2400" dirty="0"/>
              <a:t>: A sequence of characters surrounded by quotations marks</a:t>
            </a:r>
          </a:p>
          <a:p>
            <a:pPr eaLnBrk="1" hangingPunct="1">
              <a:defRPr/>
            </a:pPr>
            <a:endParaRPr lang="en-US" altLang="en-US" sz="2400" dirty="0"/>
          </a:p>
          <a:p>
            <a:pPr eaLnBrk="1" hangingPunct="1">
              <a:defRPr/>
            </a:pPr>
            <a:r>
              <a:rPr lang="en-US" altLang="en-US" sz="2400" b="1" i="1" dirty="0"/>
              <a:t>string variable: </a:t>
            </a:r>
            <a:r>
              <a:rPr lang="en-US" altLang="en-US" sz="2400" dirty="0"/>
              <a:t>A variable with a string literal value</a:t>
            </a:r>
          </a:p>
          <a:p>
            <a:pPr eaLnBrk="1" hangingPunct="1">
              <a:defRPr/>
            </a:pPr>
            <a:endParaRPr lang="en-US" altLang="en-US" sz="2400" b="1" i="1" dirty="0"/>
          </a:p>
          <a:p>
            <a:pPr eaLnBrk="1" hangingPunct="1">
              <a:defRPr/>
            </a:pPr>
            <a:endParaRPr lang="en-US" altLang="en-US" sz="2400" b="1" i="1" dirty="0"/>
          </a:p>
          <a:p>
            <a:pPr eaLnBrk="1" hangingPunct="1">
              <a:defRPr/>
            </a:pPr>
            <a:endParaRPr lang="en-US" altLang="en-US" sz="2400" b="1" i="1" dirty="0"/>
          </a:p>
          <a:p>
            <a:pPr marL="0" indent="0" eaLnBrk="1" hangingPunct="1">
              <a:buFontTx/>
              <a:buNone/>
              <a:defRPr/>
            </a:pPr>
            <a:endParaRPr lang="en-US" altLang="en-US" sz="2400" b="1" i="1" dirty="0"/>
          </a:p>
          <a:p>
            <a:pPr eaLnBrk="1" hangingPunct="1">
              <a:defRPr/>
            </a:pPr>
            <a:r>
              <a:rPr lang="en-US" sz="2400" dirty="0"/>
              <a:t>The difference between these two terms is important, but both of these items are sometimes referred to simply as 'strings'.</a:t>
            </a:r>
            <a:endParaRPr lang="en-US" altLang="en-US" sz="2400" i="1" dirty="0">
              <a:solidFill>
                <a:srgbClr val="669900"/>
              </a:solidFill>
            </a:endParaRPr>
          </a:p>
        </p:txBody>
      </p:sp>
      <p:sp>
        <p:nvSpPr>
          <p:cNvPr id="12293" name="Rectangle 3">
            <a:extLst>
              <a:ext uri="{FF2B5EF4-FFF2-40B4-BE49-F238E27FC236}">
                <a16:creationId xmlns:a16="http://schemas.microsoft.com/office/drawing/2014/main" id="{2BE85FF9-4621-E831-5654-80E1C114ED01}"/>
              </a:ext>
            </a:extLst>
          </p:cNvPr>
          <p:cNvSpPr>
            <a:spLocks noGrp="1" noChangeArrowheads="1"/>
          </p:cNvSpPr>
          <p:nvPr>
            <p:ph type="title"/>
          </p:nvPr>
        </p:nvSpPr>
        <p:spPr/>
        <p:txBody>
          <a:bodyPr/>
          <a:lstStyle/>
          <a:p>
            <a:pPr eaLnBrk="1" hangingPunct="1"/>
            <a:r>
              <a:rPr lang="en-US" altLang="en-US"/>
              <a:t>Strings</a:t>
            </a:r>
            <a:endParaRPr lang="en-US" altLang="en-US">
              <a:solidFill>
                <a:srgbClr val="0000FF"/>
              </a:solidFill>
              <a:latin typeface="Comic Sans MS" panose="030F0702030302020204" pitchFamily="66" charset="0"/>
            </a:endParaRPr>
          </a:p>
        </p:txBody>
      </p:sp>
      <p:sp>
        <p:nvSpPr>
          <p:cNvPr id="12294" name="Text Box 5">
            <a:extLst>
              <a:ext uri="{FF2B5EF4-FFF2-40B4-BE49-F238E27FC236}">
                <a16:creationId xmlns:a16="http://schemas.microsoft.com/office/drawing/2014/main" id="{C0F58D1F-8232-54F8-2D1E-63065AF5FEE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12295" name="Picture 2" descr="http://courses.ncsu.edu/nr595d/common/images/strings.png">
            <a:extLst>
              <a:ext uri="{FF2B5EF4-FFF2-40B4-BE49-F238E27FC236}">
                <a16:creationId xmlns:a16="http://schemas.microsoft.com/office/drawing/2014/main" id="{B93B16FC-F7D8-47CA-67BB-0F3B998D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97" t="7655" b="8134"/>
          <a:stretch>
            <a:fillRect/>
          </a:stretch>
        </p:blipFill>
        <p:spPr bwMode="auto">
          <a:xfrm>
            <a:off x="2590800" y="3308350"/>
            <a:ext cx="29924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89764136-B699-55F3-EDBE-128CCEB4E7AD}"/>
              </a:ext>
            </a:extLst>
          </p:cNvPr>
          <p:cNvSpPr>
            <a:spLocks noGrp="1" noChangeArrowheads="1"/>
          </p:cNvSpPr>
          <p:nvPr>
            <p:ph type="title"/>
          </p:nvPr>
        </p:nvSpPr>
        <p:spPr/>
        <p:txBody>
          <a:bodyPr/>
          <a:lstStyle/>
          <a:p>
            <a:pPr eaLnBrk="1" hangingPunct="1"/>
            <a:r>
              <a:rPr lang="en-US" altLang="en-US" sz="3200"/>
              <a:t>String variable vs. string literal</a:t>
            </a:r>
          </a:p>
        </p:txBody>
      </p:sp>
      <p:sp>
        <p:nvSpPr>
          <p:cNvPr id="254979" name="Rectangle 3">
            <a:extLst>
              <a:ext uri="{FF2B5EF4-FFF2-40B4-BE49-F238E27FC236}">
                <a16:creationId xmlns:a16="http://schemas.microsoft.com/office/drawing/2014/main" id="{75809555-B596-91C6-4A8E-2DEFE829FE9D}"/>
              </a:ext>
            </a:extLst>
          </p:cNvPr>
          <p:cNvSpPr>
            <a:spLocks noGrp="1" noChangeArrowheads="1"/>
          </p:cNvSpPr>
          <p:nvPr>
            <p:ph type="body" idx="1"/>
          </p:nvPr>
        </p:nvSpPr>
        <p:spPr>
          <a:xfrm>
            <a:off x="152400" y="914400"/>
            <a:ext cx="8686800" cy="5943600"/>
          </a:xfrm>
        </p:spPr>
        <p:txBody>
          <a:bodyPr/>
          <a:lstStyle/>
          <a:p>
            <a:pPr eaLnBrk="1" hangingPunct="1">
              <a:lnSpc>
                <a:spcPct val="80000"/>
              </a:lnSpc>
              <a:buFontTx/>
              <a:buNone/>
              <a:defRPr/>
            </a:pPr>
            <a:r>
              <a:rPr lang="en-US" altLang="en-US" sz="2800" dirty="0"/>
              <a:t>        </a:t>
            </a:r>
            <a:r>
              <a:rPr lang="en-US" altLang="en-US" sz="2800" dirty="0">
                <a:latin typeface="Courier New" panose="02070309020205020404" pitchFamily="49" charset="0"/>
                <a:cs typeface="Courier New" panose="02070309020205020404" pitchFamily="49" charset="0"/>
              </a:rPr>
              <a:t>output = "C:/data/clipped.shp"</a:t>
            </a:r>
          </a:p>
          <a:p>
            <a:pPr eaLnBrk="1" hangingPunct="1">
              <a:lnSpc>
                <a:spcPct val="80000"/>
              </a:lnSpc>
              <a:defRPr/>
            </a:pPr>
            <a:endParaRPr lang="en-US" altLang="en-US" sz="2800" dirty="0"/>
          </a:p>
          <a:p>
            <a:pPr eaLnBrk="1" hangingPunct="1">
              <a:lnSpc>
                <a:spcPct val="80000"/>
              </a:lnSpc>
              <a:defRPr/>
            </a:pPr>
            <a:r>
              <a:rPr lang="en-US" altLang="en-US" sz="2000" dirty="0"/>
              <a:t>Printing a string variable prints </a:t>
            </a:r>
            <a:r>
              <a:rPr lang="en-US" altLang="en-US" sz="2000" i="1" dirty="0"/>
              <a:t>the value</a:t>
            </a:r>
            <a:r>
              <a:rPr lang="en-US" altLang="en-US" sz="2000" dirty="0"/>
              <a:t>.</a:t>
            </a:r>
          </a:p>
          <a:p>
            <a:pPr eaLnBrk="1" hangingPunct="1">
              <a:lnSpc>
                <a:spcPct val="80000"/>
              </a:lnSpc>
              <a:defRPr/>
            </a:pPr>
            <a:endParaRPr lang="en-US" altLang="en-US" sz="2000" dirty="0"/>
          </a:p>
          <a:p>
            <a:pPr eaLnBrk="1" hangingPunct="1">
              <a:lnSpc>
                <a:spcPct val="80000"/>
              </a:lnSpc>
              <a:defRPr/>
            </a:pPr>
            <a:r>
              <a:rPr lang="en-US" altLang="en-US" sz="2000" dirty="0"/>
              <a:t>Printing a string literal prints that string </a:t>
            </a:r>
            <a:r>
              <a:rPr lang="en-US" altLang="en-US" sz="2000" i="1" dirty="0"/>
              <a:t>literally</a:t>
            </a:r>
            <a:r>
              <a:rPr lang="en-US" altLang="en-US" sz="2000" dirty="0"/>
              <a:t>.</a:t>
            </a:r>
          </a:p>
          <a:p>
            <a:pPr marL="0" indent="0" eaLnBrk="1" hangingPunct="1">
              <a:lnSpc>
                <a:spcPct val="80000"/>
              </a:lnSpc>
              <a:buFontTx/>
              <a:buNone/>
              <a:defRPr/>
            </a:pPr>
            <a:endParaRPr lang="en-US" altLang="en-US" sz="2000" dirty="0"/>
          </a:p>
          <a:p>
            <a:pPr eaLnBrk="1" hangingPunct="1">
              <a:lnSpc>
                <a:spcPct val="80000"/>
              </a:lnSpc>
              <a:defRPr/>
            </a:pPr>
            <a:r>
              <a:rPr lang="en-US" altLang="en-US" sz="2000" dirty="0"/>
              <a:t>Once you set your string variable, don’t use quotes around that name.</a:t>
            </a:r>
          </a:p>
          <a:p>
            <a:pPr eaLnBrk="1" hangingPunct="1">
              <a:lnSpc>
                <a:spcPct val="80000"/>
              </a:lnSpc>
              <a:defRPr/>
            </a:pPr>
            <a:endParaRPr lang="en-US" altLang="en-US" sz="2000" dirty="0"/>
          </a:p>
          <a:p>
            <a:pPr eaLnBrk="1" hangingPunct="1">
              <a:lnSpc>
                <a:spcPct val="80000"/>
              </a:lnSpc>
              <a:defRPr/>
            </a:pPr>
            <a:r>
              <a:rPr lang="en-US" altLang="en-US" sz="2000" dirty="0"/>
              <a:t>Use the variable name </a:t>
            </a:r>
            <a:r>
              <a:rPr lang="en-US" altLang="en-US" sz="2000" i="1" dirty="0"/>
              <a:t>without </a:t>
            </a:r>
            <a:r>
              <a:rPr lang="en-US" altLang="en-US" sz="2000" dirty="0"/>
              <a:t>quotation marks to reference the value.</a:t>
            </a:r>
          </a:p>
          <a:p>
            <a:pPr marL="0" indent="0" eaLnBrk="1" hangingPunct="1">
              <a:lnSpc>
                <a:spcPct val="80000"/>
              </a:lnSpc>
              <a:buFontTx/>
              <a:buNone/>
              <a:defRPr/>
            </a:pPr>
            <a:endParaRPr lang="en-US" altLang="en-US" sz="2000" dirty="0"/>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C:/data/clipped.shp</a:t>
            </a:r>
          </a:p>
          <a:p>
            <a:pPr eaLnBrk="1" hangingPunct="1">
              <a:lnSpc>
                <a:spcPct val="80000"/>
              </a:lnSpc>
              <a:buFontTx/>
              <a:buNone/>
              <a:defRPr/>
            </a:pPr>
            <a:endParaRPr lang="en-US" altLang="en-US" sz="28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output</a:t>
            </a:r>
            <a:endParaRPr lang="en-US" altLang="en-US" sz="2800" i="1" dirty="0">
              <a:latin typeface="Courier New" panose="02070309020205020404" pitchFamily="49" charset="0"/>
              <a:cs typeface="Courier New" panose="02070309020205020404" pitchFamily="49" charset="0"/>
            </a:endParaRPr>
          </a:p>
        </p:txBody>
      </p:sp>
      <p:sp>
        <p:nvSpPr>
          <p:cNvPr id="14341" name="Line 6">
            <a:extLst>
              <a:ext uri="{FF2B5EF4-FFF2-40B4-BE49-F238E27FC236}">
                <a16:creationId xmlns:a16="http://schemas.microsoft.com/office/drawing/2014/main" id="{571CBB8A-9F9D-9C62-2EDC-03C11E59265D}"/>
              </a:ext>
            </a:extLst>
          </p:cNvPr>
          <p:cNvSpPr>
            <a:spLocks noChangeShapeType="1"/>
          </p:cNvSpPr>
          <p:nvPr/>
        </p:nvSpPr>
        <p:spPr bwMode="auto">
          <a:xfrm flipH="1">
            <a:off x="16764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2" name="Line 8">
            <a:extLst>
              <a:ext uri="{FF2B5EF4-FFF2-40B4-BE49-F238E27FC236}">
                <a16:creationId xmlns:a16="http://schemas.microsoft.com/office/drawing/2014/main" id="{31AD6121-984F-7526-CF60-A4034918EAF8}"/>
              </a:ext>
            </a:extLst>
          </p:cNvPr>
          <p:cNvSpPr>
            <a:spLocks noChangeShapeType="1"/>
          </p:cNvSpPr>
          <p:nvPr/>
        </p:nvSpPr>
        <p:spPr bwMode="auto">
          <a:xfrm flipH="1">
            <a:off x="45720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a:extLst>
              <a:ext uri="{FF2B5EF4-FFF2-40B4-BE49-F238E27FC236}">
                <a16:creationId xmlns:a16="http://schemas.microsoft.com/office/drawing/2014/main" id="{8F6F83D4-986F-967C-338D-397231E1084C}"/>
              </a:ext>
            </a:extLst>
          </p:cNvPr>
          <p:cNvSpPr>
            <a:spLocks noGrp="1" noChangeArrowheads="1"/>
          </p:cNvSpPr>
          <p:nvPr>
            <p:ph type="body" idx="1"/>
          </p:nvPr>
        </p:nvSpPr>
        <p:spPr>
          <a:xfrm>
            <a:off x="182563" y="798513"/>
            <a:ext cx="3703637" cy="6096000"/>
          </a:xfrm>
        </p:spPr>
        <p:txBody>
          <a:bodyPr/>
          <a:lstStyle/>
          <a:p>
            <a:pPr eaLnBrk="1" hangingPunct="1">
              <a:defRPr/>
            </a:pPr>
            <a:r>
              <a:rPr lang="en-US" altLang="en-US" sz="1800" dirty="0"/>
              <a:t>Can use single, double, or triple quotation marks.</a:t>
            </a:r>
          </a:p>
          <a:p>
            <a:pPr eaLnBrk="1" hangingPunct="1">
              <a:defRPr/>
            </a:pPr>
            <a:endParaRPr lang="en-US" altLang="en-US" sz="1800" dirty="0"/>
          </a:p>
          <a:p>
            <a:pPr eaLnBrk="1" hangingPunct="1">
              <a:defRPr/>
            </a:pPr>
            <a:r>
              <a:rPr lang="en-US" altLang="en-US" sz="1800" dirty="0"/>
              <a:t>Opening and closing quotes match.</a:t>
            </a:r>
          </a:p>
          <a:p>
            <a:pPr eaLnBrk="1" hangingPunct="1">
              <a:defRPr/>
            </a:pPr>
            <a:endParaRPr lang="en-US" altLang="en-US" sz="1800" dirty="0"/>
          </a:p>
          <a:p>
            <a:pPr eaLnBrk="1" hangingPunct="1">
              <a:defRPr/>
            </a:pPr>
            <a:r>
              <a:rPr lang="en-US" altLang="en-US" sz="1800" dirty="0"/>
              <a:t>Embedded quotation marks must be different from outer ones.</a:t>
            </a:r>
          </a:p>
          <a:p>
            <a:pPr eaLnBrk="1" hangingPunct="1">
              <a:defRPr/>
            </a:pPr>
            <a:endParaRPr lang="en-US" altLang="en-US" sz="1800" dirty="0"/>
          </a:p>
          <a:p>
            <a:pPr eaLnBrk="1" hangingPunct="1">
              <a:defRPr/>
            </a:pPr>
            <a:r>
              <a:rPr lang="en-US" altLang="en-US" sz="1800" dirty="0"/>
              <a:t>Strings can contain numbers and special characters. </a:t>
            </a:r>
          </a:p>
          <a:p>
            <a:pPr marL="0" indent="0" eaLnBrk="1" hangingPunct="1">
              <a:buFontTx/>
              <a:buNone/>
              <a:defRPr/>
            </a:pPr>
            <a:endParaRPr lang="en-US" altLang="en-US" sz="1800" dirty="0"/>
          </a:p>
          <a:p>
            <a:pPr eaLnBrk="1" hangingPunct="1">
              <a:defRPr/>
            </a:pPr>
            <a:r>
              <a:rPr lang="en-US" altLang="en-US" sz="1800" dirty="0"/>
              <a:t>Start and end quotes must be on the same line, except if triple quotes or a line continuation character is used.</a:t>
            </a:r>
          </a:p>
          <a:p>
            <a:pPr lvl="1" eaLnBrk="1" hangingPunct="1">
              <a:defRPr/>
            </a:pPr>
            <a:r>
              <a:rPr lang="en-US" altLang="en-US" sz="2000" dirty="0"/>
              <a:t>	</a:t>
            </a:r>
            <a:r>
              <a:rPr lang="en-US" altLang="en-US" sz="1800" dirty="0">
                <a:latin typeface="Courier New" panose="02070309020205020404" pitchFamily="49" charset="0"/>
                <a:cs typeface="Courier New" panose="02070309020205020404" pitchFamily="49" charset="0"/>
              </a:rPr>
              <a:t>	</a:t>
            </a:r>
            <a:endParaRPr lang="en-US" altLang="en-US" sz="1800" b="1" dirty="0">
              <a:solidFill>
                <a:srgbClr val="54B1B8"/>
              </a:solidFill>
              <a:latin typeface="Courier New" panose="02070309020205020404" pitchFamily="49" charset="0"/>
              <a:cs typeface="Courier New" panose="02070309020205020404" pitchFamily="49" charset="0"/>
            </a:endParaRPr>
          </a:p>
        </p:txBody>
      </p:sp>
      <p:sp>
        <p:nvSpPr>
          <p:cNvPr id="16388" name="Rectangle 3">
            <a:extLst>
              <a:ext uri="{FF2B5EF4-FFF2-40B4-BE49-F238E27FC236}">
                <a16:creationId xmlns:a16="http://schemas.microsoft.com/office/drawing/2014/main" id="{FDB82802-8033-31A4-3F97-E6D1EEA89ECC}"/>
              </a:ext>
            </a:extLst>
          </p:cNvPr>
          <p:cNvSpPr>
            <a:spLocks noGrp="1" noChangeArrowheads="1"/>
          </p:cNvSpPr>
          <p:nvPr>
            <p:ph type="title"/>
          </p:nvPr>
        </p:nvSpPr>
        <p:spPr/>
        <p:txBody>
          <a:bodyPr/>
          <a:lstStyle/>
          <a:p>
            <a:pPr eaLnBrk="1" hangingPunct="1"/>
            <a:r>
              <a:rPr lang="en-US" altLang="en-US"/>
              <a:t>Creating string literals</a:t>
            </a:r>
            <a:endParaRPr lang="en-US" altLang="en-US">
              <a:solidFill>
                <a:srgbClr val="0000FF"/>
              </a:solidFill>
              <a:latin typeface="Comic Sans MS" panose="030F0702030302020204" pitchFamily="66" charset="0"/>
            </a:endParaRPr>
          </a:p>
        </p:txBody>
      </p:sp>
      <p:sp>
        <p:nvSpPr>
          <p:cNvPr id="16389" name="Text Box 5">
            <a:extLst>
              <a:ext uri="{FF2B5EF4-FFF2-40B4-BE49-F238E27FC236}">
                <a16:creationId xmlns:a16="http://schemas.microsoft.com/office/drawing/2014/main" id="{13997D1B-F0C3-FE4D-4EC9-933245783425}"/>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2" name="TextBox 1">
            <a:extLst>
              <a:ext uri="{FF2B5EF4-FFF2-40B4-BE49-F238E27FC236}">
                <a16:creationId xmlns:a16="http://schemas.microsoft.com/office/drawing/2014/main" id="{C843EC0C-9B22-FE93-E534-F547ACB13002}"/>
              </a:ext>
            </a:extLst>
          </p:cNvPr>
          <p:cNvSpPr txBox="1">
            <a:spLocks noChangeArrowheads="1"/>
          </p:cNvSpPr>
          <p:nvPr/>
        </p:nvSpPr>
        <p:spPr bwMode="auto">
          <a:xfrm>
            <a:off x="3343275" y="571500"/>
            <a:ext cx="5991225"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'I am a string'</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'I am a string'</a:t>
            </a: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"so am I"</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'so am I'</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not do this'</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'Don't do this either'</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this. I'd some eggs"</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"Do this. I'd some eggs"</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"123 like *me* &amp;#%"</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'123 like *me* &amp;#%'</a:t>
            </a:r>
          </a:p>
          <a:p>
            <a:pPr lvl="1" eaLnBrk="1" hangingPunct="1">
              <a:spcBef>
                <a:spcPct val="0"/>
              </a:spcBef>
            </a:pPr>
            <a:endParaRPr lang="en-US" altLang="en-US" sz="1400" dirty="0">
              <a:latin typeface="Courier New" panose="02070309020205020404" pitchFamily="49" charset="0"/>
              <a:cs typeface="Courier New" panose="02070309020205020404" pitchFamily="49" charset="0"/>
            </a:endParaRPr>
          </a:p>
          <a:p>
            <a:pPr lvl="1" eaLnBrk="1" hangingPunct="1">
              <a:spcBef>
                <a:spcPct val="0"/>
              </a:spcBef>
            </a:pPr>
            <a:r>
              <a:rPr lang="en-US" altLang="en-US" sz="1400" dirty="0">
                <a:latin typeface="Courier New" panose="02070309020205020404" pitchFamily="49" charset="0"/>
                <a:cs typeface="Courier New" panose="02070309020205020404" pitchFamily="49" charset="0"/>
              </a:rPr>
              <a:t>    </a:t>
            </a:r>
          </a:p>
          <a:p>
            <a:pPr lvl="1" eaLnBrk="1" hangingPunct="1">
              <a:spcBef>
                <a:spcPct val="0"/>
              </a:spcBef>
            </a:pPr>
            <a:r>
              <a:rPr lang="en-US" altLang="en-US" sz="1400" dirty="0">
                <a:latin typeface="Courier New" panose="02070309020205020404" pitchFamily="49" charset="0"/>
                <a:cs typeface="Courier New" panose="02070309020205020404" pitchFamily="49" charset="0"/>
              </a:rPr>
              <a:t>    &gt;&gt;&gt; letters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1" eaLnBrk="1" hangingPunct="1">
              <a:spcBef>
                <a:spcPct val="0"/>
              </a:spcBef>
            </a:pPr>
            <a:r>
              <a:rPr lang="en-US" altLang="en-US" sz="1400" dirty="0">
                <a:solidFill>
                  <a:srgbClr val="FF0000"/>
                </a:solidFill>
                <a:latin typeface="Courier New" panose="02070309020205020404" pitchFamily="49" charset="0"/>
                <a:cs typeface="Courier New" panose="02070309020205020404" pitchFamily="49" charset="0"/>
              </a:rPr>
              <a:t>	</a:t>
            </a:r>
            <a:r>
              <a:rPr lang="en-US" altLang="en-US" sz="1400" dirty="0" err="1">
                <a:solidFill>
                  <a:srgbClr val="FF0000"/>
                </a:solidFill>
                <a:latin typeface="Courier New" panose="02070309020205020404" pitchFamily="49" charset="0"/>
                <a:cs typeface="Courier New" panose="02070309020205020404" pitchFamily="49" charset="0"/>
              </a:rPr>
              <a:t>SyntaxError</a:t>
            </a:r>
            <a:endParaRPr lang="en-US" altLang="en-US" sz="1400" dirty="0">
              <a:solidFill>
                <a:srgbClr val="FF0000"/>
              </a:solidFill>
              <a:latin typeface="Courier New" panose="02070309020205020404" pitchFamily="49" charset="0"/>
              <a:cs typeface="Courier New" panose="02070309020205020404" pitchFamily="49" charset="0"/>
            </a:endParaRPr>
          </a:p>
          <a:p>
            <a:pPr lvl="1" eaLnBrk="1" hangingPunct="1">
              <a:spcBef>
                <a:spcPct val="0"/>
              </a:spcBef>
            </a:pP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	alphabet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d e f"""</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&gt;&gt;&gt; </a:t>
            </a:r>
            <a:r>
              <a:rPr lang="en-US" altLang="en-US" sz="1400" b="1" dirty="0">
                <a:latin typeface="Courier New" panose="02070309020205020404" pitchFamily="49" charset="0"/>
                <a:cs typeface="Courier New" panose="02070309020205020404" pitchFamily="49" charset="0"/>
              </a:rPr>
              <a:t>print</a:t>
            </a:r>
            <a:r>
              <a:rPr lang="en-US" altLang="en-US" sz="1400" dirty="0">
                <a:latin typeface="Courier New" panose="02070309020205020404" pitchFamily="49" charset="0"/>
                <a:cs typeface="Courier New" panose="02070309020205020404" pitchFamily="49" charset="0"/>
              </a:rPr>
              <a:t>(alphabet)</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a b c</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d e f</a:t>
            </a:r>
          </a:p>
          <a:p>
            <a:pPr lvl="2" eaLnBrk="1" hangingPunct="1">
              <a:spcBef>
                <a:spcPct val="0"/>
              </a:spcBef>
              <a:buFontTx/>
              <a:buNone/>
            </a:pPr>
            <a:endParaRPr lang="en-US" altLang="en-US" sz="2000" b="1" dirty="0">
              <a:solidFill>
                <a:srgbClr val="54B1B8"/>
              </a:solidFill>
              <a:latin typeface="Courier New" panose="02070309020205020404" pitchFamily="49" charset="0"/>
              <a:cs typeface="Courier New" panose="02070309020205020404" pitchFamily="49" charset="0"/>
            </a:endParaRPr>
          </a:p>
        </p:txBody>
      </p:sp>
      <p:cxnSp>
        <p:nvCxnSpPr>
          <p:cNvPr id="4" name="Straight Arrow Connector 3">
            <a:extLst>
              <a:ext uri="{FF2B5EF4-FFF2-40B4-BE49-F238E27FC236}">
                <a16:creationId xmlns:a16="http://schemas.microsoft.com/office/drawing/2014/main" id="{0B524391-44D2-5854-2572-2674F945A54D}"/>
              </a:ext>
            </a:extLst>
          </p:cNvPr>
          <p:cNvCxnSpPr>
            <a:cxnSpLocks noChangeShapeType="1"/>
          </p:cNvCxnSpPr>
          <p:nvPr/>
        </p:nvCxnSpPr>
        <p:spPr bwMode="auto">
          <a:xfrm flipH="1">
            <a:off x="6248400" y="31305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79A5A54F-8515-BFF0-C9D6-52FC7EA27483}"/>
              </a:ext>
            </a:extLst>
          </p:cNvPr>
          <p:cNvCxnSpPr>
            <a:cxnSpLocks noChangeShapeType="1"/>
          </p:cNvCxnSpPr>
          <p:nvPr/>
        </p:nvCxnSpPr>
        <p:spPr bwMode="auto">
          <a:xfrm flipH="1">
            <a:off x="7791450" y="31559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229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291">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9" end="1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20" end="2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21" end="2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22" end="2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23" end="2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4" name="Rectangle 3">
            <a:extLst>
              <a:ext uri="{FF2B5EF4-FFF2-40B4-BE49-F238E27FC236}">
                <a16:creationId xmlns:a16="http://schemas.microsoft.com/office/drawing/2014/main" id="{14741AEC-8B04-688A-3679-3F9F0536F9DE}"/>
              </a:ext>
            </a:extLst>
          </p:cNvPr>
          <p:cNvSpPr/>
          <p:nvPr/>
        </p:nvSpPr>
        <p:spPr bwMode="auto">
          <a:xfrm>
            <a:off x="0" y="2438400"/>
            <a:ext cx="9144000" cy="44196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5204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5AE431E6-8225-BAA2-0CEB-5A0705E6F140}"/>
              </a:ext>
            </a:extLst>
          </p:cNvPr>
          <p:cNvSpPr>
            <a:spLocks noGrp="1" noChangeArrowheads="1"/>
          </p:cNvSpPr>
          <p:nvPr>
            <p:ph type="title"/>
          </p:nvPr>
        </p:nvSpPr>
        <p:spPr/>
        <p:txBody>
          <a:bodyPr/>
          <a:lstStyle/>
          <a:p>
            <a:pPr eaLnBrk="1" hangingPunct="1"/>
            <a:r>
              <a:rPr lang="en-US" altLang="en-US" dirty="0"/>
              <a:t>Built-in data types</a:t>
            </a:r>
          </a:p>
        </p:txBody>
      </p:sp>
      <p:sp>
        <p:nvSpPr>
          <p:cNvPr id="6148" name="Rectangle 3">
            <a:extLst>
              <a:ext uri="{FF2B5EF4-FFF2-40B4-BE49-F238E27FC236}">
                <a16:creationId xmlns:a16="http://schemas.microsoft.com/office/drawing/2014/main" id="{F401FF60-DDCB-73D8-3912-597A105A4EFB}"/>
              </a:ext>
            </a:extLst>
          </p:cNvPr>
          <p:cNvSpPr>
            <a:spLocks noGrp="1" noChangeArrowheads="1"/>
          </p:cNvSpPr>
          <p:nvPr>
            <p:ph type="body" idx="1"/>
          </p:nvPr>
        </p:nvSpPr>
        <p:spPr/>
        <p:txBody>
          <a:bodyPr/>
          <a:lstStyle/>
          <a:p>
            <a:pPr eaLnBrk="1" hangingPunct="1">
              <a:lnSpc>
                <a:spcPct val="90000"/>
              </a:lnSpc>
            </a:pPr>
            <a:r>
              <a:rPr lang="en-US" altLang="en-US" sz="2400" dirty="0"/>
              <a:t>numbers  	        	</a:t>
            </a:r>
            <a:endParaRPr lang="en-US" altLang="en-US" sz="2400" u="sng" dirty="0"/>
          </a:p>
          <a:p>
            <a:pPr marL="857250" lvl="2" indent="0" eaLnBrk="1" hangingPunct="1">
              <a:lnSpc>
                <a:spcPct val="90000"/>
              </a:lnSpc>
              <a:buNone/>
            </a:pPr>
            <a:r>
              <a:rPr lang="en-US" altLang="en-US" sz="1600" dirty="0"/>
              <a:t>int 		x = 5</a:t>
            </a:r>
          </a:p>
          <a:p>
            <a:pPr marL="857250" lvl="2" indent="0" eaLnBrk="1" hangingPunct="1">
              <a:lnSpc>
                <a:spcPct val="90000"/>
              </a:lnSpc>
              <a:buNone/>
            </a:pPr>
            <a:r>
              <a:rPr lang="en-US" altLang="en-US" sz="1600" dirty="0"/>
              <a:t>float		x = 5.0</a:t>
            </a:r>
          </a:p>
          <a:p>
            <a:pPr marL="857250" lvl="2" indent="0" eaLnBrk="1" hangingPunct="1">
              <a:lnSpc>
                <a:spcPct val="90000"/>
              </a:lnSpc>
              <a:buNone/>
            </a:pPr>
            <a:r>
              <a:rPr lang="en-US" altLang="en-US" sz="1600" dirty="0"/>
              <a:t>complex		x = 3+4j</a:t>
            </a:r>
          </a:p>
          <a:p>
            <a:pPr marL="457200" lvl="1" indent="0" eaLnBrk="1" hangingPunct="1">
              <a:lnSpc>
                <a:spcPct val="90000"/>
              </a:lnSpc>
            </a:pPr>
            <a:endParaRPr lang="en-US" altLang="en-US" sz="2000" dirty="0"/>
          </a:p>
          <a:p>
            <a:pPr eaLnBrk="1" hangingPunct="1">
              <a:lnSpc>
                <a:spcPct val="90000"/>
              </a:lnSpc>
            </a:pPr>
            <a:r>
              <a:rPr lang="en-US" altLang="en-US" sz="2400" dirty="0"/>
              <a:t>sequences</a:t>
            </a:r>
          </a:p>
          <a:p>
            <a:pPr marL="914400" lvl="2" indent="0" eaLnBrk="1" hangingPunct="1">
              <a:lnSpc>
                <a:spcPct val="90000"/>
              </a:lnSpc>
              <a:buNone/>
            </a:pPr>
            <a:r>
              <a:rPr lang="en-US" altLang="en-US" sz="1600" dirty="0"/>
              <a:t>string 		x = "Ken"</a:t>
            </a:r>
          </a:p>
          <a:p>
            <a:pPr marL="914400" lvl="2" indent="0" eaLnBrk="1" hangingPunct="1">
              <a:lnSpc>
                <a:spcPct val="90000"/>
              </a:lnSpc>
              <a:buNone/>
            </a:pPr>
            <a:r>
              <a:rPr lang="en-US" altLang="en-US" sz="1600" dirty="0"/>
              <a:t>tuple              	x = ( 8, "sky", blue )</a:t>
            </a:r>
          </a:p>
          <a:p>
            <a:pPr marL="914400" lvl="2" indent="0" eaLnBrk="1" hangingPunct="1">
              <a:lnSpc>
                <a:spcPct val="90000"/>
              </a:lnSpc>
              <a:buNone/>
            </a:pPr>
            <a:r>
              <a:rPr lang="en-US" altLang="en-US" sz="1600" dirty="0"/>
              <a:t>list		x = [ name, "rule", 2]	</a:t>
            </a:r>
          </a:p>
          <a:p>
            <a:pPr eaLnBrk="1" hangingPunct="1">
              <a:lnSpc>
                <a:spcPct val="90000"/>
              </a:lnSpc>
            </a:pPr>
            <a:endParaRPr lang="en-US" altLang="en-US" sz="2400" dirty="0"/>
          </a:p>
          <a:p>
            <a:pPr eaLnBrk="1" hangingPunct="1">
              <a:lnSpc>
                <a:spcPct val="90000"/>
              </a:lnSpc>
            </a:pPr>
            <a:r>
              <a:rPr lang="en-US" altLang="en-US" sz="2400" dirty="0"/>
              <a:t>set types </a:t>
            </a:r>
          </a:p>
          <a:p>
            <a:pPr lvl="1" eaLnBrk="1" hangingPunct="1">
              <a:lnSpc>
                <a:spcPct val="90000"/>
              </a:lnSpc>
            </a:pPr>
            <a:r>
              <a:rPr lang="en-US" altLang="en-US" sz="1600" dirty="0"/>
              <a:t>		set                           x = {"OK", "PA", "NC", "MD"}</a:t>
            </a:r>
          </a:p>
          <a:p>
            <a:pPr lvl="1" eaLnBrk="1" hangingPunct="1">
              <a:lnSpc>
                <a:spcPct val="90000"/>
              </a:lnSpc>
            </a:pPr>
            <a:endParaRPr lang="en-US" altLang="en-US" sz="1600" dirty="0"/>
          </a:p>
          <a:p>
            <a:pPr eaLnBrk="1" hangingPunct="1">
              <a:lnSpc>
                <a:spcPct val="90000"/>
              </a:lnSpc>
            </a:pPr>
            <a:r>
              <a:rPr lang="en-US" altLang="en-US" sz="2400" dirty="0"/>
              <a:t>mappings</a:t>
            </a:r>
          </a:p>
          <a:p>
            <a:pPr marL="800100" lvl="2" indent="0" eaLnBrk="1" hangingPunct="1">
              <a:lnSpc>
                <a:spcPct val="90000"/>
              </a:lnSpc>
              <a:buNone/>
            </a:pPr>
            <a:r>
              <a:rPr lang="en-US" altLang="en-US" sz="1600" dirty="0"/>
              <a:t>dictionary     	x = { 13 : "Joe", 58 : "Ida"}</a:t>
            </a:r>
          </a:p>
          <a:p>
            <a:pPr marL="800100" lvl="2" indent="0" eaLnBrk="1" hangingPunct="1">
              <a:lnSpc>
                <a:spcPct val="90000"/>
              </a:lnSpc>
            </a:pPr>
            <a:endParaRPr lang="en-US" altLang="en-US" sz="2000" dirty="0"/>
          </a:p>
          <a:p>
            <a:pPr eaLnBrk="1" hangingPunct="1">
              <a:lnSpc>
                <a:spcPct val="90000"/>
              </a:lnSpc>
            </a:pPr>
            <a:r>
              <a:rPr lang="en-US" altLang="en-US" sz="2400" dirty="0"/>
              <a:t>others (Booleans, functions, modules, and classes)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4A5463C5-B678-7509-53E1-B543FC5432B0}"/>
              </a:ext>
            </a:extLst>
          </p:cNvPr>
          <p:cNvSpPr>
            <a:spLocks noGrp="1" noChangeArrowheads="1"/>
          </p:cNvSpPr>
          <p:nvPr>
            <p:ph type="title"/>
          </p:nvPr>
        </p:nvSpPr>
        <p:spPr/>
        <p:txBody>
          <a:bodyPr/>
          <a:lstStyle/>
          <a:p>
            <a:pPr eaLnBrk="1" hangingPunct="1"/>
            <a:r>
              <a:rPr lang="en-US" altLang="en-US" sz="3600"/>
              <a:t>Line continuation character (\)</a:t>
            </a:r>
          </a:p>
        </p:txBody>
      </p:sp>
      <p:sp>
        <p:nvSpPr>
          <p:cNvPr id="5124" name="Rectangle 3">
            <a:extLst>
              <a:ext uri="{FF2B5EF4-FFF2-40B4-BE49-F238E27FC236}">
                <a16:creationId xmlns:a16="http://schemas.microsoft.com/office/drawing/2014/main" id="{48B12BC5-4A79-8ED1-79CE-D88C7C55AEBC}"/>
              </a:ext>
            </a:extLst>
          </p:cNvPr>
          <p:cNvSpPr>
            <a:spLocks noGrp="1" noChangeArrowheads="1"/>
          </p:cNvSpPr>
          <p:nvPr>
            <p:ph type="body" idx="1"/>
          </p:nvPr>
        </p:nvSpPr>
        <p:spPr/>
        <p:txBody>
          <a:bodyPr/>
          <a:lstStyle/>
          <a:p>
            <a:pPr marL="0" indent="0" eaLnBrk="1" hangingPunct="1">
              <a:buFontTx/>
              <a:buNone/>
              <a:defRPr/>
            </a:pPr>
            <a:r>
              <a:rPr lang="en-US" sz="1400" dirty="0"/>
              <a:t>&gt;&gt;&gt; </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 = 'GEOGCS["GCS_HD1909",DATUM["D_Hungarian_Datum_1909",</a:t>
            </a:r>
          </a:p>
          <a:p>
            <a:pPr marL="0" indent="0" eaLnBrk="1" hangingPunct="1">
              <a:buFontTx/>
              <a:buNone/>
              <a:defRPr/>
            </a:pPr>
            <a:r>
              <a:rPr lang="en-US" sz="1400" dirty="0">
                <a:latin typeface="Courier New" panose="02070309020205020404" pitchFamily="49" charset="0"/>
                <a:cs typeface="Courier New" panose="02070309020205020404" pitchFamily="49" charset="0"/>
              </a:rPr>
              <a:t>SPHEROID["Bessel_1841",6377397.155,299.1528128]],</a:t>
            </a:r>
          </a:p>
          <a:p>
            <a:pPr marL="0" indent="0" eaLnBrk="1" hangingPunct="1">
              <a:buFontTx/>
              <a:buNone/>
              <a:defRPr/>
            </a:pPr>
            <a:r>
              <a:rPr lang="en-US" sz="1400" dirty="0">
                <a:latin typeface="Courier New" panose="02070309020205020404" pitchFamily="49" charset="0"/>
                <a:cs typeface="Courier New" panose="02070309020205020404" pitchFamily="49" charset="0"/>
              </a:rPr>
              <a:t>PRIMEM["Greenwich",0.0],UNIT["Degree",0.0174532925199433]]‘</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p>
          <a:p>
            <a:pPr eaLnBrk="1" hangingPunct="1">
              <a:defRPr/>
            </a:pPr>
            <a:r>
              <a:rPr lang="en-US" sz="1400" dirty="0"/>
              <a:t>To avoid scrolling, use line width &lt; 90 characters (roughly)</a:t>
            </a:r>
          </a:p>
          <a:p>
            <a:pPr marL="0" indent="0" eaLnBrk="1" hangingPunct="1">
              <a:buFontTx/>
              <a:buNone/>
              <a:defRPr/>
            </a:pPr>
            <a:endParaRPr lang="en-US" sz="1400" i="1" dirty="0">
              <a:latin typeface="Courier New" panose="02070309020205020404" pitchFamily="49" charset="0"/>
              <a:cs typeface="Courier New" panose="02070309020205020404" pitchFamily="49" charset="0"/>
            </a:endParaRPr>
          </a:p>
          <a:p>
            <a:pPr marL="0" indent="0" eaLnBrk="1" hangingPunct="1">
              <a:buFontTx/>
              <a:buNone/>
              <a:defRPr/>
            </a:pPr>
            <a:r>
              <a:rPr lang="en-US" sz="1400" i="1" dirty="0">
                <a:latin typeface="Courier New" panose="02070309020205020404" pitchFamily="49" charset="0"/>
                <a:cs typeface="Courier New" panose="02070309020205020404" pitchFamily="49" charset="0"/>
              </a:rPr>
              <a:t>&gt;&gt;&gt; # Find the number of characters in the </a:t>
            </a:r>
            <a:r>
              <a:rPr lang="en-US" sz="1400" i="1" dirty="0" err="1">
                <a:latin typeface="Courier New" panose="02070309020205020404" pitchFamily="49" charset="0"/>
                <a:cs typeface="Courier New" panose="02070309020205020404" pitchFamily="49" charset="0"/>
              </a:rPr>
              <a:t>spatial_reference</a:t>
            </a:r>
            <a:r>
              <a:rPr lang="en-US" sz="1400" i="1" dirty="0">
                <a:latin typeface="Courier New" panose="02070309020205020404" pitchFamily="49" charset="0"/>
                <a:cs typeface="Courier New" panose="02070309020205020404" pitchFamily="49" charset="0"/>
              </a:rPr>
              <a:t> string</a:t>
            </a: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r>
              <a:rPr lang="en-US" sz="1400" dirty="0">
                <a:latin typeface="Courier New" panose="02070309020205020404" pitchFamily="49" charset="0"/>
                <a:cs typeface="Courier New" panose="02070309020205020404" pitchFamily="49" charset="0"/>
              </a:rPr>
              <a:t>&gt;&gt;&gt;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158 </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dirty="0"/>
          </a:p>
          <a:p>
            <a:pPr marL="0" indent="0" eaLnBrk="1" hangingPunct="1">
              <a:buFontTx/>
              <a:buNone/>
              <a:defRPr/>
            </a:pPr>
            <a:br>
              <a:rPr lang="en-US" dirty="0"/>
            </a:br>
            <a:endParaRPr lang="en-US" sz="1200" dirty="0"/>
          </a:p>
          <a:p>
            <a:pPr eaLnBrk="1" hangingPunct="1">
              <a:defRPr/>
            </a:pPr>
            <a:r>
              <a:rPr lang="en-US" altLang="en-US" sz="1400" dirty="0"/>
              <a:t>A string must </a:t>
            </a:r>
          </a:p>
          <a:p>
            <a:pPr lvl="1" eaLnBrk="1" hangingPunct="1">
              <a:defRPr/>
            </a:pPr>
            <a:r>
              <a:rPr lang="en-US" altLang="en-US" sz="1200" dirty="0"/>
              <a:t>start and end a single line   OR</a:t>
            </a:r>
          </a:p>
          <a:p>
            <a:pPr lvl="1" eaLnBrk="1" hangingPunct="1">
              <a:defRPr/>
            </a:pPr>
            <a:r>
              <a:rPr lang="en-US" altLang="en-US" sz="1200" dirty="0"/>
              <a:t>use a line continuation character ( \) at the end of a line of code OR</a:t>
            </a:r>
          </a:p>
          <a:p>
            <a:pPr lvl="1" eaLnBrk="1" hangingPunct="1">
              <a:defRPr/>
            </a:pPr>
            <a:r>
              <a:rPr lang="en-US" altLang="en-US" sz="1200" dirty="0"/>
              <a:t>use triple quotes</a:t>
            </a:r>
          </a:p>
        </p:txBody>
      </p:sp>
      <p:pic>
        <p:nvPicPr>
          <p:cNvPr id="20485" name="Picture 1">
            <a:extLst>
              <a:ext uri="{FF2B5EF4-FFF2-40B4-BE49-F238E27FC236}">
                <a16:creationId xmlns:a16="http://schemas.microsoft.com/office/drawing/2014/main" id="{38938A9C-F0D3-FCEF-8E94-7E21B6DC69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975" y="4337050"/>
            <a:ext cx="65913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2">
            <a:extLst>
              <a:ext uri="{FF2B5EF4-FFF2-40B4-BE49-F238E27FC236}">
                <a16:creationId xmlns:a16="http://schemas.microsoft.com/office/drawing/2014/main" id="{290EC36F-021E-074A-E608-6EF5884B02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975" y="1812925"/>
            <a:ext cx="7042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3">
            <a:extLst>
              <a:ext uri="{FF2B5EF4-FFF2-40B4-BE49-F238E27FC236}">
                <a16:creationId xmlns:a16="http://schemas.microsoft.com/office/drawing/2014/main" id="{C3AB58C0-BD0E-1CEF-86E8-1D8B7731974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7013" y="51816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Line 5">
            <a:extLst>
              <a:ext uri="{FF2B5EF4-FFF2-40B4-BE49-F238E27FC236}">
                <a16:creationId xmlns:a16="http://schemas.microsoft.com/office/drawing/2014/main" id="{B723F9BF-2108-DA02-268E-871650E801C4}"/>
              </a:ext>
            </a:extLst>
          </p:cNvPr>
          <p:cNvSpPr>
            <a:spLocks noChangeShapeType="1"/>
          </p:cNvSpPr>
          <p:nvPr/>
        </p:nvSpPr>
        <p:spPr bwMode="auto">
          <a:xfrm flipH="1" flipV="1">
            <a:off x="6772275" y="4419600"/>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9" name="Text Box 6">
            <a:extLst>
              <a:ext uri="{FF2B5EF4-FFF2-40B4-BE49-F238E27FC236}">
                <a16:creationId xmlns:a16="http://schemas.microsoft.com/office/drawing/2014/main" id="{A014AAD7-BCE7-681E-635A-0C898DE4F462}"/>
              </a:ext>
            </a:extLst>
          </p:cNvPr>
          <p:cNvSpPr txBox="1">
            <a:spLocks noChangeArrowheads="1"/>
          </p:cNvSpPr>
          <p:nvPr/>
        </p:nvSpPr>
        <p:spPr bwMode="auto">
          <a:xfrm>
            <a:off x="7223125" y="4337050"/>
            <a:ext cx="18891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chemeClr val="accent2"/>
                </a:solidFill>
              </a:rPr>
              <a:t>syntax error</a:t>
            </a:r>
          </a:p>
          <a:p>
            <a:pPr algn="ctr" eaLnBrk="1" hangingPunct="1">
              <a:spcBef>
                <a:spcPct val="0"/>
              </a:spcBef>
              <a:buFontTx/>
              <a:buNone/>
            </a:pPr>
            <a:r>
              <a:rPr lang="en-US" altLang="en-US" sz="1800">
                <a:solidFill>
                  <a:schemeClr val="accent2"/>
                </a:solidFill>
              </a:rPr>
              <a:t>(script won’t run)</a:t>
            </a:r>
          </a:p>
        </p:txBody>
      </p:sp>
      <p:sp>
        <p:nvSpPr>
          <p:cNvPr id="20490" name="Line 5">
            <a:extLst>
              <a:ext uri="{FF2B5EF4-FFF2-40B4-BE49-F238E27FC236}">
                <a16:creationId xmlns:a16="http://schemas.microsoft.com/office/drawing/2014/main" id="{7EF579D8-001D-0A7A-3DA1-3087EB25EC35}"/>
              </a:ext>
            </a:extLst>
          </p:cNvPr>
          <p:cNvSpPr>
            <a:spLocks noChangeShapeType="1"/>
          </p:cNvSpPr>
          <p:nvPr/>
        </p:nvSpPr>
        <p:spPr bwMode="auto">
          <a:xfrm flipH="1" flipV="1">
            <a:off x="6553200" y="5338763"/>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1" name="Text Box 6">
            <a:extLst>
              <a:ext uri="{FF2B5EF4-FFF2-40B4-BE49-F238E27FC236}">
                <a16:creationId xmlns:a16="http://schemas.microsoft.com/office/drawing/2014/main" id="{F3314876-5354-A4C9-CA12-0A4BF6208A94}"/>
              </a:ext>
            </a:extLst>
          </p:cNvPr>
          <p:cNvSpPr txBox="1">
            <a:spLocks noChangeArrowheads="1"/>
          </p:cNvSpPr>
          <p:nvPr/>
        </p:nvSpPr>
        <p:spPr bwMode="auto">
          <a:xfrm>
            <a:off x="6580188" y="5448300"/>
            <a:ext cx="1493837"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chemeClr val="accent2"/>
                </a:solidFill>
              </a:rPr>
              <a:t>Line </a:t>
            </a:r>
          </a:p>
          <a:p>
            <a:pPr algn="ctr" eaLnBrk="1" hangingPunct="1">
              <a:spcBef>
                <a:spcPct val="0"/>
              </a:spcBef>
              <a:buFontTx/>
              <a:buNone/>
            </a:pPr>
            <a:r>
              <a:rPr lang="en-US" altLang="en-US" sz="1800">
                <a:solidFill>
                  <a:schemeClr val="accent2"/>
                </a:solidFill>
              </a:rPr>
              <a:t>continuation </a:t>
            </a:r>
          </a:p>
          <a:p>
            <a:pPr algn="ctr" eaLnBrk="1" hangingPunct="1">
              <a:spcBef>
                <a:spcPct val="0"/>
              </a:spcBef>
              <a:buFontTx/>
              <a:buNone/>
            </a:pPr>
            <a:r>
              <a:rPr lang="en-US" altLang="en-US" sz="1800">
                <a:solidFill>
                  <a:schemeClr val="accent2"/>
                </a:solidFill>
              </a:rPr>
              <a:t>characters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EFF83284-A1B6-7DA1-24D0-B730F112AE9A}"/>
              </a:ext>
            </a:extLst>
          </p:cNvPr>
          <p:cNvSpPr>
            <a:spLocks noGrp="1" noChangeArrowheads="1"/>
          </p:cNvSpPr>
          <p:nvPr>
            <p:ph type="title"/>
          </p:nvPr>
        </p:nvSpPr>
        <p:spPr/>
        <p:txBody>
          <a:bodyPr/>
          <a:lstStyle/>
          <a:p>
            <a:pPr eaLnBrk="1" hangingPunct="1"/>
            <a:r>
              <a:rPr lang="en-US" altLang="en-US" sz="3600"/>
              <a:t>Line continuation versus triple quote</a:t>
            </a:r>
          </a:p>
        </p:txBody>
      </p:sp>
      <p:sp>
        <p:nvSpPr>
          <p:cNvPr id="22532" name="Rectangle 3">
            <a:extLst>
              <a:ext uri="{FF2B5EF4-FFF2-40B4-BE49-F238E27FC236}">
                <a16:creationId xmlns:a16="http://schemas.microsoft.com/office/drawing/2014/main" id="{9563C1D6-152B-98F6-53AC-1664A10CD2CA}"/>
              </a:ext>
            </a:extLst>
          </p:cNvPr>
          <p:cNvSpPr>
            <a:spLocks noGrp="1" noChangeArrowheads="1"/>
          </p:cNvSpPr>
          <p:nvPr>
            <p:ph type="body" idx="1"/>
          </p:nvPr>
        </p:nvSpPr>
        <p:spPr/>
        <p:txBody>
          <a:bodyPr/>
          <a:lstStyle/>
          <a:p>
            <a:pPr marL="0" indent="0" eaLnBrk="1" hangingPunct="1">
              <a:buFontTx/>
              <a:buNone/>
            </a:pPr>
            <a:r>
              <a:rPr lang="en-US" altLang="en-US" sz="2000"/>
              <a:t>A backslash embedded in a string at the end of a line,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r>
              <a:rPr lang="en-US" altLang="en-US" sz="2000"/>
              <a:t>Triple quotes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p:txBody>
      </p:sp>
      <p:graphicFrame>
        <p:nvGraphicFramePr>
          <p:cNvPr id="5" name="Table 4">
            <a:extLst>
              <a:ext uri="{FF2B5EF4-FFF2-40B4-BE49-F238E27FC236}">
                <a16:creationId xmlns:a16="http://schemas.microsoft.com/office/drawing/2014/main" id="{9430D7AF-FAB8-77A0-BB43-DCB11418B161}"/>
              </a:ext>
            </a:extLst>
          </p:cNvPr>
          <p:cNvGraphicFramePr>
            <a:graphicFrameLocks noGrp="1"/>
          </p:cNvGraphicFramePr>
          <p:nvPr>
            <p:extLst>
              <p:ext uri="{D42A27DB-BD31-4B8C-83A1-F6EECF244321}">
                <p14:modId xmlns:p14="http://schemas.microsoft.com/office/powerpoint/2010/main" val="3218771314"/>
              </p:ext>
            </p:extLst>
          </p:nvPr>
        </p:nvGraphicFramePr>
        <p:xfrm>
          <a:off x="152400" y="2514600"/>
          <a:ext cx="8229600" cy="4019550"/>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96253">
                <a:tc>
                  <a:txBody>
                    <a:bodyPr/>
                    <a:lstStyle/>
                    <a:p>
                      <a:r>
                        <a:rPr lang="en-US" sz="2000" dirty="0">
                          <a:solidFill>
                            <a:schemeClr val="accent2"/>
                          </a:solidFill>
                        </a:rPr>
                        <a:t>Line continuation</a:t>
                      </a:r>
                    </a:p>
                  </a:txBody>
                  <a:tcPr marT="45721" marB="4572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solidFill>
                            <a:schemeClr val="accent2"/>
                          </a:solidFill>
                        </a:rPr>
                        <a:t>Triple quotes</a:t>
                      </a:r>
                    </a:p>
                  </a:txBody>
                  <a:tcPr marT="45721" marB="4572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29920">
                <a:tc>
                  <a:txBody>
                    <a:bodyPr/>
                    <a:lstStyle/>
                    <a:p>
                      <a:pPr marL="0" indent="0" eaLnBrk="1" hangingPunct="1">
                        <a:buFontTx/>
                        <a:buNone/>
                        <a:defRPr/>
                      </a:pPr>
                      <a:r>
                        <a:rPr lang="pt-BR" sz="2000" dirty="0"/>
                        <a:t>lettersLC </a:t>
                      </a:r>
                      <a:r>
                        <a:rPr lang="pt-BR" sz="2000" b="1" dirty="0"/>
                        <a:t>=</a:t>
                      </a:r>
                      <a:r>
                        <a:rPr lang="pt-BR" sz="2000" dirty="0"/>
                        <a:t> 'a b c \</a:t>
                      </a:r>
                      <a:br>
                        <a:rPr lang="pt-BR" sz="2000" dirty="0"/>
                      </a:br>
                      <a:r>
                        <a:rPr lang="pt-BR" sz="2000" dirty="0"/>
                        <a:t>d e f \ </a:t>
                      </a:r>
                      <a:br>
                        <a:rPr lang="pt-BR" sz="2000" dirty="0"/>
                      </a:br>
                      <a:r>
                        <a:rPr lang="pt-BR" sz="2000" dirty="0"/>
                        <a:t>g h i'</a:t>
                      </a:r>
                      <a:br>
                        <a:rPr lang="pt-BR" sz="2000" dirty="0"/>
                      </a:br>
                      <a:br>
                        <a:rPr lang="pt-BR" sz="2000" dirty="0"/>
                      </a:br>
                      <a:r>
                        <a:rPr lang="pt-BR" sz="2000" dirty="0"/>
                        <a:t>&gt;&gt;&gt; </a:t>
                      </a:r>
                      <a:r>
                        <a:rPr lang="pt-BR" sz="2000" b="0" dirty="0"/>
                        <a:t>print</a:t>
                      </a:r>
                      <a:r>
                        <a:rPr lang="pt-BR" sz="2000" b="1" dirty="0"/>
                        <a:t>(</a:t>
                      </a:r>
                      <a:r>
                        <a:rPr lang="pt-BR" sz="2000" dirty="0"/>
                        <a:t>lettersLC)</a:t>
                      </a:r>
                    </a:p>
                    <a:p>
                      <a:pPr marL="0" indent="0" eaLnBrk="1" hangingPunct="1">
                        <a:buFontTx/>
                        <a:buNone/>
                        <a:defRPr/>
                      </a:pPr>
                      <a:r>
                        <a:rPr lang="pt-BR" sz="2000" b="0" dirty="0">
                          <a:solidFill>
                            <a:srgbClr val="54B1B8"/>
                          </a:solidFill>
                        </a:rPr>
                        <a:t>a b c d e f g h i</a:t>
                      </a:r>
                      <a:endParaRPr lang="en-US" sz="2000" b="0" dirty="0">
                        <a:solidFill>
                          <a:srgbClr val="54B1B8"/>
                        </a:solidFill>
                      </a:endParaRPr>
                    </a:p>
                    <a:p>
                      <a:endParaRPr lang="en-US" sz="2000" dirty="0"/>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eaLnBrk="1" hangingPunct="1"/>
                      <a:r>
                        <a:rPr lang="en-US" altLang="en-US" sz="2000" dirty="0" err="1"/>
                        <a:t>lettersTQ</a:t>
                      </a:r>
                      <a:r>
                        <a:rPr lang="en-US" altLang="en-US" sz="2000" dirty="0"/>
                        <a:t> </a:t>
                      </a:r>
                      <a:r>
                        <a:rPr lang="en-US" altLang="en-US" sz="2000" b="1" dirty="0"/>
                        <a:t>=</a:t>
                      </a:r>
                      <a:r>
                        <a:rPr lang="en-US" altLang="en-US" sz="2000" dirty="0"/>
                        <a:t> </a:t>
                      </a:r>
                      <a:r>
                        <a:rPr lang="pt-BR" sz="2000" dirty="0"/>
                        <a:t>'''</a:t>
                      </a:r>
                      <a:r>
                        <a:rPr lang="en-US" altLang="en-US" sz="2000" dirty="0"/>
                        <a:t>a b c</a:t>
                      </a:r>
                    </a:p>
                    <a:p>
                      <a:pPr lvl="0" eaLnBrk="1" hangingPunct="1">
                        <a:buFontTx/>
                        <a:buNone/>
                      </a:pPr>
                      <a:r>
                        <a:rPr lang="en-US" altLang="en-US" sz="2000" dirty="0"/>
                        <a:t>d e f</a:t>
                      </a:r>
                    </a:p>
                    <a:p>
                      <a:pPr lvl="0" eaLnBrk="1" hangingPunct="1">
                        <a:buFontTx/>
                        <a:buNone/>
                      </a:pPr>
                      <a:r>
                        <a:rPr lang="en-US" altLang="en-US" sz="2000" dirty="0"/>
                        <a:t>g h </a:t>
                      </a:r>
                      <a:r>
                        <a:rPr lang="en-US" altLang="en-US" sz="2000" dirty="0" err="1"/>
                        <a:t>i</a:t>
                      </a:r>
                      <a:r>
                        <a:rPr lang="pt-BR" sz="2000" dirty="0"/>
                        <a:t>'''</a:t>
                      </a:r>
                      <a:endParaRPr lang="en-US" altLang="en-US" sz="2000" dirty="0"/>
                    </a:p>
                    <a:p>
                      <a:pPr lvl="0" eaLnBrk="1" hangingPunct="1">
                        <a:buFontTx/>
                        <a:buNone/>
                      </a:pPr>
                      <a:endParaRPr lang="en-US" altLang="en-US" sz="2000" dirty="0"/>
                    </a:p>
                    <a:p>
                      <a:pPr lvl="0" eaLnBrk="1" hangingPunct="1">
                        <a:buFontTx/>
                        <a:buNone/>
                      </a:pPr>
                      <a:r>
                        <a:rPr lang="en-US" altLang="en-US" sz="2000" dirty="0"/>
                        <a:t>&gt;&gt;&gt;</a:t>
                      </a:r>
                      <a:r>
                        <a:rPr lang="en-US" altLang="en-US" sz="2000" b="0" dirty="0"/>
                        <a:t> print(</a:t>
                      </a:r>
                      <a:r>
                        <a:rPr lang="en-US" altLang="en-US" sz="2000" dirty="0" err="1"/>
                        <a:t>lettersTQ</a:t>
                      </a:r>
                      <a:r>
                        <a:rPr lang="en-US" altLang="en-US" sz="2000" dirty="0"/>
                        <a:t>)</a:t>
                      </a:r>
                    </a:p>
                    <a:p>
                      <a:pPr lvl="0" eaLnBrk="1" hangingPunct="1">
                        <a:buFontTx/>
                        <a:buNone/>
                      </a:pPr>
                      <a:r>
                        <a:rPr lang="en-US" altLang="en-US" sz="2000" b="0" dirty="0">
                          <a:solidFill>
                            <a:srgbClr val="54B1B8"/>
                          </a:solidFill>
                        </a:rPr>
                        <a:t>a b c</a:t>
                      </a:r>
                    </a:p>
                    <a:p>
                      <a:pPr lvl="0" eaLnBrk="1" hangingPunct="1">
                        <a:buFontTx/>
                        <a:buNone/>
                      </a:pPr>
                      <a:r>
                        <a:rPr lang="en-US" altLang="en-US" sz="2000" b="0" dirty="0">
                          <a:solidFill>
                            <a:srgbClr val="54B1B8"/>
                          </a:solidFill>
                        </a:rPr>
                        <a:t>d e f</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2000" b="0" dirty="0">
                          <a:solidFill>
                            <a:srgbClr val="54B1B8"/>
                          </a:solidFill>
                        </a:rPr>
                        <a:t>g h i</a:t>
                      </a:r>
                      <a:endParaRPr lang="en-US" sz="2000" b="0" dirty="0">
                        <a:solidFill>
                          <a:srgbClr val="54B1B8"/>
                        </a:solidFill>
                      </a:endParaRPr>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3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Preserves</a:t>
                      </a:r>
                      <a:r>
                        <a:rPr lang="en-US" sz="2000" baseline="0" dirty="0"/>
                        <a:t> </a:t>
                      </a:r>
                      <a:r>
                        <a:rPr lang="en-US" sz="2000" dirty="0"/>
                        <a:t>single line spacing</a:t>
                      </a:r>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baseline="0" dirty="0"/>
                        <a:t>Printed on separate lines.</a:t>
                      </a:r>
                      <a:endParaRPr lang="en-US" altLang="en-US" sz="2000" dirty="0"/>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13E970B6-460B-2108-3483-9547D810354E}"/>
              </a:ext>
            </a:extLst>
          </p:cNvPr>
          <p:cNvSpPr/>
          <p:nvPr/>
        </p:nvSpPr>
        <p:spPr bwMode="auto">
          <a:xfrm>
            <a:off x="0" y="53340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6034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0831-6AC7-9149-FE89-9DFC364A1772}"/>
              </a:ext>
            </a:extLst>
          </p:cNvPr>
          <p:cNvSpPr>
            <a:spLocks noGrp="1"/>
          </p:cNvSpPr>
          <p:nvPr>
            <p:ph type="title"/>
          </p:nvPr>
        </p:nvSpPr>
        <p:spPr/>
        <p:txBody>
          <a:bodyPr/>
          <a:lstStyle/>
          <a:p>
            <a:r>
              <a:rPr lang="en-US" dirty="0"/>
              <a:t>Escape sequences for formatting</a:t>
            </a:r>
          </a:p>
        </p:txBody>
      </p:sp>
      <p:sp>
        <p:nvSpPr>
          <p:cNvPr id="3" name="Content Placeholder 2">
            <a:extLst>
              <a:ext uri="{FF2B5EF4-FFF2-40B4-BE49-F238E27FC236}">
                <a16:creationId xmlns:a16="http://schemas.microsoft.com/office/drawing/2014/main" id="{395592DA-10D0-C1FB-33B9-71C3A4994040}"/>
              </a:ext>
            </a:extLst>
          </p:cNvPr>
          <p:cNvSpPr>
            <a:spLocks noGrp="1"/>
          </p:cNvSpPr>
          <p:nvPr>
            <p:ph idx="1"/>
          </p:nvPr>
        </p:nvSpPr>
        <p:spPr>
          <a:xfrm>
            <a:off x="152400" y="914400"/>
            <a:ext cx="8839200" cy="5410200"/>
          </a:xfrm>
        </p:spPr>
        <p:txBody>
          <a:bodyPr/>
          <a:lstStyle/>
          <a:p>
            <a:r>
              <a:rPr lang="en-US" sz="2400" dirty="0"/>
              <a:t>In Python strings, backslash is a special character. </a:t>
            </a:r>
          </a:p>
          <a:p>
            <a:r>
              <a:rPr lang="en-US" altLang="en-US" sz="2400" dirty="0"/>
              <a:t>When followed immediately by certain characters, it signifies an alternative interpretation.</a:t>
            </a:r>
            <a:r>
              <a:rPr lang="en-US" sz="2400" dirty="0"/>
              <a:t> </a:t>
            </a:r>
          </a:p>
          <a:p>
            <a:endParaRPr lang="en-US" sz="2400" dirty="0"/>
          </a:p>
          <a:p>
            <a:endParaRPr lang="en-US" sz="2400" dirty="0"/>
          </a:p>
          <a:p>
            <a:endParaRPr lang="en-US" sz="2400" dirty="0"/>
          </a:p>
          <a:p>
            <a:endParaRPr lang="en-US" sz="2400" dirty="0"/>
          </a:p>
          <a:p>
            <a:endParaRPr lang="en-US" sz="2400" dirty="0"/>
          </a:p>
          <a:p>
            <a:r>
              <a:rPr lang="en-US" sz="2400" dirty="0"/>
              <a:t>Useful for formatting printed data</a:t>
            </a:r>
          </a:p>
          <a:p>
            <a:pPr marL="0" indent="0">
              <a:buNone/>
            </a:pPr>
            <a:endParaRPr lang="en-US" sz="1400" kern="12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0360121D-8182-40E2-0A76-CFB5E011B177}"/>
              </a:ext>
            </a:extLst>
          </p:cNvPr>
          <p:cNvPicPr>
            <a:picLocks noChangeAspect="1"/>
          </p:cNvPicPr>
          <p:nvPr/>
        </p:nvPicPr>
        <p:blipFill>
          <a:blip r:embed="rId3"/>
          <a:stretch>
            <a:fillRect/>
          </a:stretch>
        </p:blipFill>
        <p:spPr>
          <a:xfrm>
            <a:off x="914400" y="4873682"/>
            <a:ext cx="3810000" cy="1831918"/>
          </a:xfrm>
          <a:prstGeom prst="rect">
            <a:avLst/>
          </a:prstGeom>
        </p:spPr>
      </p:pic>
      <p:sp>
        <p:nvSpPr>
          <p:cNvPr id="12" name="Text Box 4">
            <a:extLst>
              <a:ext uri="{FF2B5EF4-FFF2-40B4-BE49-F238E27FC236}">
                <a16:creationId xmlns:a16="http://schemas.microsoft.com/office/drawing/2014/main" id="{47BEA1CA-99DC-E059-DBEC-26ABF23C09E9}"/>
              </a:ext>
            </a:extLst>
          </p:cNvPr>
          <p:cNvSpPr txBox="1">
            <a:spLocks noChangeArrowheads="1"/>
          </p:cNvSpPr>
          <p:nvPr/>
        </p:nvSpPr>
        <p:spPr bwMode="auto">
          <a:xfrm>
            <a:off x="990600" y="2209800"/>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dirty="0"/>
              <a:t>Escape sequence examples</a:t>
            </a:r>
          </a:p>
          <a:p>
            <a:pPr eaLnBrk="1" hangingPunct="1">
              <a:spcBef>
                <a:spcPct val="50000"/>
              </a:spcBef>
              <a:buFontTx/>
              <a:buNone/>
            </a:pPr>
            <a:r>
              <a:rPr lang="en-US" altLang="en-US" sz="1600" b="1" dirty="0"/>
              <a:t>\b             backspace</a:t>
            </a:r>
          </a:p>
          <a:p>
            <a:pPr eaLnBrk="1" hangingPunct="1">
              <a:spcBef>
                <a:spcPct val="50000"/>
              </a:spcBef>
              <a:buFontTx/>
              <a:buNone/>
            </a:pPr>
            <a:r>
              <a:rPr lang="en-US" altLang="en-US" sz="1600" b="1" dirty="0"/>
              <a:t>\n	new line</a:t>
            </a:r>
          </a:p>
          <a:p>
            <a:pPr eaLnBrk="1" hangingPunct="1">
              <a:spcBef>
                <a:spcPct val="50000"/>
              </a:spcBef>
              <a:buFontTx/>
              <a:buNone/>
            </a:pPr>
            <a:r>
              <a:rPr lang="en-US" altLang="en-US" sz="1600" b="1" dirty="0"/>
              <a:t>\t	tab</a:t>
            </a:r>
          </a:p>
          <a:p>
            <a:pPr eaLnBrk="1" hangingPunct="1">
              <a:spcBef>
                <a:spcPct val="50000"/>
              </a:spcBef>
              <a:buFontTx/>
              <a:buNone/>
            </a:pPr>
            <a:r>
              <a:rPr lang="en-US" altLang="en-US" sz="1600" b="1" dirty="0"/>
              <a:t>\\              \</a:t>
            </a:r>
          </a:p>
        </p:txBody>
      </p:sp>
    </p:spTree>
    <p:extLst>
      <p:ext uri="{BB962C8B-B14F-4D97-AF65-F5344CB8AC3E}">
        <p14:creationId xmlns:p14="http://schemas.microsoft.com/office/powerpoint/2010/main" val="3580355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44958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9657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31C6CDC6-E445-D779-9C59-4565E79D4DEC}"/>
              </a:ext>
            </a:extLst>
          </p:cNvPr>
          <p:cNvSpPr>
            <a:spLocks noGrp="1" noChangeArrowheads="1"/>
          </p:cNvSpPr>
          <p:nvPr>
            <p:ph type="title"/>
          </p:nvPr>
        </p:nvSpPr>
        <p:spPr/>
        <p:txBody>
          <a:bodyPr/>
          <a:lstStyle/>
          <a:p>
            <a:pPr eaLnBrk="1" hangingPunct="1"/>
            <a:r>
              <a:rPr lang="en-US" altLang="en-US" sz="3600" dirty="0"/>
              <a:t>File paths</a:t>
            </a:r>
          </a:p>
        </p:txBody>
      </p:sp>
      <p:sp>
        <p:nvSpPr>
          <p:cNvPr id="248835" name="Rectangle 3">
            <a:extLst>
              <a:ext uri="{FF2B5EF4-FFF2-40B4-BE49-F238E27FC236}">
                <a16:creationId xmlns:a16="http://schemas.microsoft.com/office/drawing/2014/main" id="{853AA83E-4259-C037-9891-FE62C6BB6684}"/>
              </a:ext>
            </a:extLst>
          </p:cNvPr>
          <p:cNvSpPr>
            <a:spLocks noGrp="1" noChangeArrowheads="1"/>
          </p:cNvSpPr>
          <p:nvPr>
            <p:ph type="body" idx="1"/>
          </p:nvPr>
        </p:nvSpPr>
        <p:spPr>
          <a:xfrm>
            <a:off x="152400" y="914400"/>
            <a:ext cx="8686800" cy="5943600"/>
          </a:xfrm>
        </p:spPr>
        <p:txBody>
          <a:bodyPr/>
          <a:lstStyle/>
          <a:p>
            <a:pPr marL="0" indent="0" eaLnBrk="1" hangingPunct="1">
              <a:lnSpc>
                <a:spcPct val="90000"/>
              </a:lnSpc>
              <a:buNone/>
            </a:pPr>
            <a:br>
              <a:rPr lang="en-US" altLang="en-US" sz="2400" dirty="0"/>
            </a:br>
            <a:endParaRPr lang="en-US" altLang="en-US" sz="2000" dirty="0"/>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a:t>
            </a:r>
          </a:p>
          <a:p>
            <a:pPr eaLnBrk="1" hangingPunct="1">
              <a:lnSpc>
                <a:spcPct val="90000"/>
              </a:lnSpc>
              <a:buFontTx/>
              <a:buNone/>
            </a:pPr>
            <a:r>
              <a:rPr lang="en-US" altLang="en-US" sz="2400" dirty="0" err="1">
                <a:solidFill>
                  <a:srgbClr val="54B1B8"/>
                </a:solidFill>
              </a:rPr>
              <a:t>ational_data</a:t>
            </a:r>
            <a:endParaRPr lang="en-US" altLang="en-US" sz="2400" dirty="0">
              <a:solidFill>
                <a:srgbClr val="54B1B8"/>
              </a:solidFill>
            </a:endParaRPr>
          </a:p>
          <a:p>
            <a:pPr eaLnBrk="1" hangingPunct="1">
              <a:lnSpc>
                <a:spcPct val="90000"/>
              </a:lnSpc>
              <a:buFontTx/>
              <a:buNone/>
            </a:pPr>
            <a:endParaRPr lang="en-US" altLang="en-US" sz="2400" dirty="0"/>
          </a:p>
          <a:p>
            <a:pPr eaLnBrk="1" hangingPunct="1">
              <a:lnSpc>
                <a:spcPct val="90000"/>
              </a:lnSpc>
              <a:buFontTx/>
              <a:buNone/>
            </a:pPr>
            <a:r>
              <a:rPr lang="en-US" altLang="en-US" sz="2400" i="1" dirty="0">
                <a:solidFill>
                  <a:srgbClr val="669900"/>
                </a:solidFill>
              </a:rPr>
              <a:t># Use / or \\ or r</a:t>
            </a:r>
          </a:p>
          <a:p>
            <a:pPr eaLnBrk="1" hangingPunct="1">
              <a:lnSpc>
                <a:spcPct val="90000"/>
              </a:lnSpc>
              <a:buFontTx/>
              <a:buNone/>
            </a:pPr>
            <a:r>
              <a:rPr lang="en-US" altLang="en-US" sz="2400" dirty="0"/>
              <a:t>&gt;&gt;&gt; print("C:/national_data")  </a:t>
            </a:r>
            <a:r>
              <a:rPr lang="en-US" altLang="en-US" sz="2400" i="1" dirty="0">
                <a:solidFill>
                  <a:srgbClr val="669900"/>
                </a:solidFill>
              </a:rPr>
              <a:t># preferred</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a:t>
            </a:r>
            <a:r>
              <a:rPr lang="en-US" altLang="en-US" sz="2400" dirty="0" err="1"/>
              <a:t>r"C</a:t>
            </a:r>
            <a:r>
              <a:rPr lang="en-US" altLang="en-US" sz="2400" dirty="0"/>
              <a:t>:\national_data") </a:t>
            </a:r>
            <a:r>
              <a:rPr lang="en-US" altLang="en-US" sz="2400" i="1" dirty="0">
                <a:solidFill>
                  <a:srgbClr val="669900"/>
                </a:solidFill>
              </a:rPr>
              <a:t># raw string</a:t>
            </a:r>
          </a:p>
          <a:p>
            <a:pPr eaLnBrk="1" hangingPunct="1">
              <a:lnSpc>
                <a:spcPct val="90000"/>
              </a:lnSpc>
              <a:buFontTx/>
              <a:buNone/>
            </a:pPr>
            <a:r>
              <a:rPr lang="en-US" altLang="en-US" sz="2400" dirty="0">
                <a:solidFill>
                  <a:srgbClr val="54B1B8"/>
                </a:solidFill>
              </a:rPr>
              <a:t>C:\national_data</a:t>
            </a:r>
          </a:p>
        </p:txBody>
      </p:sp>
      <p:sp>
        <p:nvSpPr>
          <p:cNvPr id="248837" name="Oval 5">
            <a:extLst>
              <a:ext uri="{FF2B5EF4-FFF2-40B4-BE49-F238E27FC236}">
                <a16:creationId xmlns:a16="http://schemas.microsoft.com/office/drawing/2014/main" id="{82EDB2CE-6F70-20A5-024B-DBC6BEB056C0}"/>
              </a:ext>
            </a:extLst>
          </p:cNvPr>
          <p:cNvSpPr>
            <a:spLocks noChangeArrowheads="1"/>
          </p:cNvSpPr>
          <p:nvPr/>
        </p:nvSpPr>
        <p:spPr bwMode="auto">
          <a:xfrm>
            <a:off x="1828800" y="1551214"/>
            <a:ext cx="457200" cy="5334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48838" name="Text Box 6">
            <a:extLst>
              <a:ext uri="{FF2B5EF4-FFF2-40B4-BE49-F238E27FC236}">
                <a16:creationId xmlns:a16="http://schemas.microsoft.com/office/drawing/2014/main" id="{44317847-1A68-6A71-1494-FB5B4F4C69A5}"/>
              </a:ext>
            </a:extLst>
          </p:cNvPr>
          <p:cNvSpPr txBox="1">
            <a:spLocks noChangeArrowheads="1"/>
          </p:cNvSpPr>
          <p:nvPr/>
        </p:nvSpPr>
        <p:spPr bwMode="auto">
          <a:xfrm>
            <a:off x="2016034" y="2084614"/>
            <a:ext cx="287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chemeClr val="accent2"/>
                </a:solidFill>
              </a:rPr>
              <a:t>new line escape sequence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8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48835">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4883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8835">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883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835">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4883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88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7" grpId="0" animBg="1"/>
      <p:bldP spid="2488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dirty="0"/>
              <a:t>Raw strings</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marL="0" indent="0" eaLnBrk="1" hangingPunct="1">
              <a:buNone/>
            </a:pPr>
            <a:r>
              <a:rPr lang="en-US" altLang="en-US" sz="2400" dirty="0"/>
              <a:t>What does that little r before a string literal do?</a:t>
            </a:r>
          </a:p>
          <a:p>
            <a:pPr lvl="1" eaLnBrk="1" hangingPunct="1"/>
            <a:r>
              <a:rPr lang="en-US" altLang="en-US" sz="2000" i="1" dirty="0"/>
              <a:t>raw</a:t>
            </a:r>
            <a:r>
              <a:rPr lang="en-US" altLang="en-US" sz="2000" dirty="0"/>
              <a:t> string:            </a:t>
            </a:r>
            <a:r>
              <a:rPr lang="en-US" altLang="en-US" sz="2000" dirty="0" err="1"/>
              <a:t>r"C</a:t>
            </a:r>
            <a:r>
              <a:rPr lang="en-US" altLang="en-US" sz="2000" dirty="0"/>
              <a:t>:\temp" </a:t>
            </a:r>
          </a:p>
          <a:p>
            <a:pPr lvl="1" eaLnBrk="1" hangingPunct="1"/>
            <a:r>
              <a:rPr lang="en-US" altLang="en-US" sz="2000" dirty="0"/>
              <a:t>not a raw string:    "C:\temp"</a:t>
            </a:r>
          </a:p>
          <a:p>
            <a:pPr lvl="1" eaLnBrk="1" hangingPunct="1"/>
            <a:endParaRPr lang="en-US" sz="2000" dirty="0">
              <a:solidFill>
                <a:srgbClr val="000000"/>
              </a:solidFill>
              <a:effectLst/>
              <a:latin typeface="Arial" panose="020B0604020202020204" pitchFamily="34" charset="0"/>
              <a:ea typeface="+mn-ea"/>
              <a:cs typeface="+mn-cs"/>
            </a:endParaRPr>
          </a:p>
          <a:p>
            <a:pPr lvl="1" eaLnBrk="1" hangingPunct="1"/>
            <a:r>
              <a:rPr lang="en-US" sz="1800" dirty="0">
                <a:solidFill>
                  <a:srgbClr val="000000"/>
                </a:solidFill>
                <a:effectLst/>
                <a:latin typeface="Arial" panose="020B0604020202020204" pitchFamily="34" charset="0"/>
                <a:ea typeface="+mn-ea"/>
                <a:cs typeface="+mn-cs"/>
              </a:rPr>
              <a:t>In a raw string,</a:t>
            </a:r>
            <a:br>
              <a:rPr lang="en-US" sz="1800" dirty="0">
                <a:solidFill>
                  <a:srgbClr val="000000"/>
                </a:solidFill>
                <a:effectLst/>
                <a:latin typeface="Arial" panose="020B0604020202020204" pitchFamily="34" charset="0"/>
                <a:ea typeface="+mn-ea"/>
                <a:cs typeface="+mn-cs"/>
              </a:rPr>
            </a:br>
            <a:r>
              <a:rPr lang="en-US" sz="1800" dirty="0">
                <a:solidFill>
                  <a:srgbClr val="000000"/>
                </a:solidFill>
                <a:effectLst/>
                <a:latin typeface="Arial" panose="020B0604020202020204" pitchFamily="34" charset="0"/>
                <a:ea typeface="+mn-ea"/>
                <a:cs typeface="+mn-cs"/>
              </a:rPr>
              <a:t>A backslash (\) is interpreted literally, as a backslash.</a:t>
            </a:r>
            <a:br>
              <a:rPr lang="en-US" sz="1800" dirty="0">
                <a:solidFill>
                  <a:srgbClr val="000000"/>
                </a:solidFill>
                <a:effectLst/>
                <a:latin typeface="Arial" panose="020B0604020202020204" pitchFamily="34" charset="0"/>
                <a:ea typeface="+mn-ea"/>
                <a:cs typeface="+mn-cs"/>
              </a:rPr>
            </a:br>
            <a:r>
              <a:rPr lang="en-US" sz="1800" dirty="0">
                <a:solidFill>
                  <a:srgbClr val="000000"/>
                </a:solidFill>
                <a:latin typeface="Arial" panose="020B0604020202020204" pitchFamily="34" charset="0"/>
                <a:ea typeface="+mn-ea"/>
                <a:cs typeface="+mn-cs"/>
              </a:rPr>
              <a:t>T</a:t>
            </a:r>
            <a:r>
              <a:rPr lang="en-US" sz="1800" dirty="0">
                <a:solidFill>
                  <a:srgbClr val="000000"/>
                </a:solidFill>
                <a:effectLst/>
                <a:latin typeface="Arial" panose="020B0604020202020204" pitchFamily="34" charset="0"/>
                <a:ea typeface="+mn-ea"/>
                <a:cs typeface="+mn-cs"/>
              </a:rPr>
              <a:t>here are no "escape sequences" to represent newlines, tabs, etc.</a:t>
            </a:r>
            <a:br>
              <a:rPr lang="en-US" sz="1800" dirty="0">
                <a:solidFill>
                  <a:srgbClr val="000000"/>
                </a:solidFill>
                <a:effectLst/>
                <a:latin typeface="Arial" panose="020B0604020202020204" pitchFamily="34" charset="0"/>
                <a:ea typeface="+mn-ea"/>
                <a:cs typeface="+mn-cs"/>
              </a:rPr>
            </a:br>
            <a:endParaRPr lang="en-US" altLang="en-US" sz="2000" dirty="0"/>
          </a:p>
          <a:p>
            <a:pPr lvl="1" eaLnBrk="1" hangingPunct="1"/>
            <a:endParaRPr lang="en-US" altLang="en-US" sz="1100" dirty="0"/>
          </a:p>
        </p:txBody>
      </p:sp>
      <p:pic>
        <p:nvPicPr>
          <p:cNvPr id="12" name="Picture 11">
            <a:extLst>
              <a:ext uri="{FF2B5EF4-FFF2-40B4-BE49-F238E27FC236}">
                <a16:creationId xmlns:a16="http://schemas.microsoft.com/office/drawing/2014/main" id="{D96C54E4-6FB3-915B-35AE-E44C59E6A7FA}"/>
              </a:ext>
            </a:extLst>
          </p:cNvPr>
          <p:cNvPicPr>
            <a:picLocks noChangeAspect="1"/>
          </p:cNvPicPr>
          <p:nvPr/>
        </p:nvPicPr>
        <p:blipFill rotWithShape="1">
          <a:blip r:embed="rId3"/>
          <a:srcRect t="54710" b="11351"/>
          <a:stretch/>
        </p:blipFill>
        <p:spPr>
          <a:xfrm>
            <a:off x="1818503" y="5410200"/>
            <a:ext cx="4114800" cy="1066800"/>
          </a:xfrm>
          <a:prstGeom prst="rect">
            <a:avLst/>
          </a:prstGeom>
        </p:spPr>
      </p:pic>
      <p:pic>
        <p:nvPicPr>
          <p:cNvPr id="14" name="Picture 13">
            <a:extLst>
              <a:ext uri="{FF2B5EF4-FFF2-40B4-BE49-F238E27FC236}">
                <a16:creationId xmlns:a16="http://schemas.microsoft.com/office/drawing/2014/main" id="{F1134CC2-E633-B891-94A7-EB4FDF3DD993}"/>
              </a:ext>
            </a:extLst>
          </p:cNvPr>
          <p:cNvPicPr>
            <a:picLocks noChangeAspect="1"/>
          </p:cNvPicPr>
          <p:nvPr/>
        </p:nvPicPr>
        <p:blipFill rotWithShape="1">
          <a:blip r:embed="rId3"/>
          <a:srcRect b="54848"/>
          <a:stretch/>
        </p:blipFill>
        <p:spPr>
          <a:xfrm>
            <a:off x="1818503" y="3505200"/>
            <a:ext cx="4114800" cy="14192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D7982171-8C35-0888-C13C-50D104A5360B}"/>
              </a:ext>
            </a:extLst>
          </p:cNvPr>
          <p:cNvSpPr>
            <a:spLocks noGrp="1" noChangeArrowheads="1"/>
          </p:cNvSpPr>
          <p:nvPr>
            <p:ph type="title"/>
          </p:nvPr>
        </p:nvSpPr>
        <p:spPr/>
        <p:txBody>
          <a:bodyPr/>
          <a:lstStyle/>
          <a:p>
            <a:pPr eaLnBrk="1" hangingPunct="1"/>
            <a:r>
              <a:rPr lang="en-US" altLang="en-US"/>
              <a:t>Common string operations</a:t>
            </a:r>
            <a:endParaRPr lang="en-US" altLang="en-US">
              <a:solidFill>
                <a:srgbClr val="0000FF"/>
              </a:solidFill>
              <a:latin typeface="Comic Sans MS" panose="030F0702030302020204" pitchFamily="66" charset="0"/>
            </a:endParaRPr>
          </a:p>
        </p:txBody>
      </p:sp>
      <p:sp>
        <p:nvSpPr>
          <p:cNvPr id="28676" name="Text Box 4">
            <a:extLst>
              <a:ext uri="{FF2B5EF4-FFF2-40B4-BE49-F238E27FC236}">
                <a16:creationId xmlns:a16="http://schemas.microsoft.com/office/drawing/2014/main" id="{F959BDD0-03A8-F3C8-8B10-A14D00FF5E4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graphicFrame>
        <p:nvGraphicFramePr>
          <p:cNvPr id="177199" name="Group 47">
            <a:extLst>
              <a:ext uri="{FF2B5EF4-FFF2-40B4-BE49-F238E27FC236}">
                <a16:creationId xmlns:a16="http://schemas.microsoft.com/office/drawing/2014/main" id="{D65AA3DE-2EC3-5A2F-1F52-39F3CDA79AC5}"/>
              </a:ext>
            </a:extLst>
          </p:cNvPr>
          <p:cNvGraphicFramePr>
            <a:graphicFrameLocks noGrp="1"/>
          </p:cNvGraphicFramePr>
          <p:nvPr/>
        </p:nvGraphicFramePr>
        <p:xfrm>
          <a:off x="609600" y="1066800"/>
          <a:ext cx="7924800" cy="5357954"/>
        </p:xfrm>
        <a:graphic>
          <a:graphicData uri="http://schemas.openxmlformats.org/drawingml/2006/table">
            <a:tbl>
              <a:tblPr/>
              <a:tblGrid>
                <a:gridCol w="42672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indexing (zero-based)</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a:t>
                      </a:r>
                      <a:r>
                        <a:rPr kumimoji="0" lang="en-US" sz="2400" b="0" i="0" u="none" strike="noStrike" cap="none" normalizeH="0" baseline="0" dirty="0" err="1">
                          <a:ln>
                            <a:noFill/>
                          </a:ln>
                          <a:solidFill>
                            <a:schemeClr val="tx1"/>
                          </a:solidFill>
                          <a:effectLst/>
                          <a:latin typeface="Arial" charset="0"/>
                        </a:rPr>
                        <a:t>abcde</a:t>
                      </a:r>
                      <a:r>
                        <a:rPr kumimoji="0" lang="en-US" sz="2400" b="0" i="0" u="none" strike="noStrike" cap="none" normalizeH="0" baseline="0" dirty="0">
                          <a:ln>
                            <a:noFill/>
                          </a:ln>
                          <a:solidFill>
                            <a:schemeClr val="tx1"/>
                          </a:solidFill>
                          <a:effectLst/>
                          <a:latin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‘d’</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concatenation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(from Latin </a:t>
                      </a:r>
                      <a:r>
                        <a:rPr kumimoji="0" lang="en-US" sz="1600" b="0" i="1" u="none" strike="noStrike" cap="none" normalizeH="0" baseline="0">
                          <a:ln>
                            <a:noFill/>
                          </a:ln>
                          <a:solidFill>
                            <a:schemeClr val="tx1"/>
                          </a:solidFill>
                          <a:effectLst/>
                          <a:latin typeface="Arial" charset="0"/>
                        </a:rPr>
                        <a:t>com</a:t>
                      </a:r>
                      <a:r>
                        <a:rPr kumimoji="0" lang="en-US" sz="1600" b="0" i="0" u="none" strike="noStrike" cap="none" normalizeH="0" baseline="0">
                          <a:ln>
                            <a:noFill/>
                          </a:ln>
                          <a:solidFill>
                            <a:schemeClr val="tx1"/>
                          </a:solidFill>
                          <a:effectLst/>
                          <a:latin typeface="Arial" charset="0"/>
                        </a:rPr>
                        <a:t>: together + </a:t>
                      </a:r>
                      <a:r>
                        <a:rPr kumimoji="0" lang="en-US" sz="1600" b="0" i="1" u="none" strike="noStrike" cap="none" normalizeH="0" baseline="0">
                          <a:ln>
                            <a:noFill/>
                          </a:ln>
                          <a:solidFill>
                            <a:schemeClr val="tx1"/>
                          </a:solidFill>
                          <a:effectLst/>
                          <a:latin typeface="Arial" charset="0"/>
                        </a:rPr>
                        <a:t>catena</a:t>
                      </a:r>
                      <a:r>
                        <a:rPr kumimoji="0" lang="en-US" sz="1600" b="0" i="0" u="none" strike="noStrike" cap="none" normalizeH="0" baseline="0">
                          <a:ln>
                            <a:noFill/>
                          </a:ln>
                          <a:solidFill>
                            <a:schemeClr val="tx1"/>
                          </a:solidFill>
                          <a:effectLst/>
                          <a:latin typeface="Arial" charset="0"/>
                        </a:rPr>
                        <a:t>: chain)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y = "soup"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abcdesoup</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slicing</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x[1:4]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bcd</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Finding length</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len</a:t>
                      </a:r>
                      <a:r>
                        <a:rPr kumimoji="0" lang="en-US" sz="2400" b="0" i="0" u="none" strike="noStrike" cap="none" normalizeH="0" baseline="0" dirty="0">
                          <a:ln>
                            <a:noFill/>
                          </a:ln>
                          <a:solidFill>
                            <a:schemeClr val="tx1"/>
                          </a:solidFill>
                          <a:effectLst/>
                          <a:latin typeface="Arial" charset="0"/>
                        </a:rPr>
                        <a:t>(x)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5</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Checking for membership 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abc</a:t>
                      </a:r>
                      <a:r>
                        <a:rPr kumimoji="0" lang="en-US" sz="2400" b="0" i="0" u="none" strike="noStrike" cap="none" normalizeH="0" baseline="0" dirty="0">
                          <a:ln>
                            <a:noFill/>
                          </a:ln>
                          <a:solidFill>
                            <a:schemeClr val="tx1"/>
                          </a:solidFill>
                          <a:effectLst/>
                          <a:latin typeface="Arial" charset="0"/>
                        </a:rPr>
                        <a:t>’ in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False</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6FE081-2568-6871-E4DE-4F5511D34FDC}"/>
              </a:ext>
            </a:extLst>
          </p:cNvPr>
          <p:cNvSpPr txBox="1">
            <a:spLocks noChangeArrowheads="1"/>
          </p:cNvSpPr>
          <p:nvPr/>
        </p:nvSpPr>
        <p:spPr bwMode="auto">
          <a:xfrm>
            <a:off x="76200" y="5053013"/>
            <a:ext cx="6196013" cy="1804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defRPr/>
            </a:pPr>
            <a:r>
              <a:rPr lang="en-US" sz="1050" dirty="0">
                <a:latin typeface="Courier New" panose="02070309020205020404" pitchFamily="49" charset="0"/>
                <a:cs typeface="Courier New" panose="02070309020205020404" pitchFamily="49" charset="0"/>
              </a:rPr>
              <a:t># Purpose: Buffer a park varying buffer distances from 1 to 5 miles.</a:t>
            </a:r>
          </a:p>
          <a:p>
            <a:pPr>
              <a:buFontTx/>
              <a:buNone/>
              <a:defRPr/>
            </a:pP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park.shp</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for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in range(1, 6):</a:t>
            </a:r>
          </a:p>
          <a:p>
            <a:pPr>
              <a:buFontTx/>
              <a:buNone/>
              <a:defRPr/>
            </a:pPr>
            <a:r>
              <a:rPr lang="en-US" sz="1050" dirty="0">
                <a:latin typeface="Courier New" panose="02070309020205020404" pitchFamily="49" charset="0"/>
                <a:cs typeface="Courier New" panose="02070309020205020404" pitchFamily="49" charset="0"/>
              </a:rPr>
              <a:t>    # Set the buffer distance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('1 miles', '2 miles', ...).</a:t>
            </a:r>
          </a:p>
          <a:p>
            <a:pPr>
              <a:buFontTx/>
              <a:buNone/>
              <a:defRPr/>
            </a:pPr>
            <a:r>
              <a:rPr lang="en-US" sz="1050" dirty="0">
                <a:latin typeface="Courier New" panose="02070309020205020404" pitchFamily="49" charset="0"/>
                <a:cs typeface="Courier New" panose="02070309020205020404" pitchFamily="49" charset="0"/>
              </a:rPr>
              <a:t>    distance = str(num) + ' ' + 'miles'</a:t>
            </a:r>
          </a:p>
          <a:p>
            <a:pPr>
              <a:buFontTx/>
              <a:buNone/>
              <a:defRPr/>
            </a:pPr>
            <a:r>
              <a:rPr lang="en-US" sz="1050" dirty="0">
                <a:latin typeface="Courier New" panose="02070309020205020404" pitchFamily="49" charset="0"/>
                <a:cs typeface="Courier New" panose="02070309020205020404" pitchFamily="49" charset="0"/>
              </a:rPr>
              <a:t>    # Set the output name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('buffer1.shp', 'buffer2.shp', ...)</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outDir</a:t>
            </a:r>
            <a:r>
              <a:rPr lang="en-US" sz="1050" dirty="0">
                <a:latin typeface="Courier New" panose="02070309020205020404" pitchFamily="49" charset="0"/>
                <a:cs typeface="Courier New" panose="02070309020205020404" pitchFamily="49" charset="0"/>
              </a:rPr>
              <a:t> + 'buffer{0}.</a:t>
            </a:r>
            <a:r>
              <a:rPr lang="en-US" sz="1050" dirty="0" err="1">
                <a:latin typeface="Courier New" panose="02070309020205020404" pitchFamily="49" charset="0"/>
                <a:cs typeface="Courier New" panose="02070309020205020404" pitchFamily="49" charset="0"/>
              </a:rPr>
              <a:t>shp</a:t>
            </a:r>
            <a:r>
              <a:rPr lang="en-US" sz="1050" dirty="0">
                <a:latin typeface="Courier New" panose="02070309020205020404" pitchFamily="49" charset="0"/>
                <a:cs typeface="Courier New" panose="02070309020205020404" pitchFamily="49" charset="0"/>
              </a:rPr>
              <a:t>'.format(</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arcpy.Buffer_analysis</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distance)</a:t>
            </a:r>
          </a:p>
          <a:p>
            <a:pPr>
              <a:buFontTx/>
              <a:buNone/>
              <a:defRPr/>
            </a:pPr>
            <a:r>
              <a:rPr lang="en-US" sz="1050" dirty="0">
                <a:latin typeface="Courier New" panose="02070309020205020404" pitchFamily="49" charset="0"/>
                <a:cs typeface="Courier New" panose="02070309020205020404" pitchFamily="49" charset="0"/>
              </a:rPr>
              <a:t>    print(f'{</a:t>
            </a:r>
            <a:r>
              <a:rPr lang="en-US" sz="1050" dirty="0" err="1">
                <a:latin typeface="Courier New" panose="02070309020205020404" pitchFamily="49" charset="0"/>
                <a:cs typeface="Courier New" panose="02070309020205020404" pitchFamily="49" charset="0"/>
              </a:rPr>
              <a:t>ourDir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created.')</a:t>
            </a:r>
          </a:p>
        </p:txBody>
      </p:sp>
      <p:sp>
        <p:nvSpPr>
          <p:cNvPr id="30724" name="Rectangle 2">
            <a:extLst>
              <a:ext uri="{FF2B5EF4-FFF2-40B4-BE49-F238E27FC236}">
                <a16:creationId xmlns:a16="http://schemas.microsoft.com/office/drawing/2014/main" id="{E3E4811B-37C4-6A12-7FF9-F754F34DE1B1}"/>
              </a:ext>
            </a:extLst>
          </p:cNvPr>
          <p:cNvSpPr>
            <a:spLocks noGrp="1" noChangeArrowheads="1"/>
          </p:cNvSpPr>
          <p:nvPr>
            <p:ph type="title"/>
          </p:nvPr>
        </p:nvSpPr>
        <p:spPr/>
        <p:txBody>
          <a:bodyPr/>
          <a:lstStyle/>
          <a:p>
            <a:pPr eaLnBrk="1" hangingPunct="1"/>
            <a:r>
              <a:rPr lang="en-US" altLang="en-US" sz="3600" dirty="0"/>
              <a:t>Casting (type conversion)</a:t>
            </a:r>
          </a:p>
        </p:txBody>
      </p:sp>
      <p:sp>
        <p:nvSpPr>
          <p:cNvPr id="232451" name="Rectangle 3">
            <a:extLst>
              <a:ext uri="{FF2B5EF4-FFF2-40B4-BE49-F238E27FC236}">
                <a16:creationId xmlns:a16="http://schemas.microsoft.com/office/drawing/2014/main" id="{7B207D22-08F2-D03F-152F-75AF4E1618AF}"/>
              </a:ext>
            </a:extLst>
          </p:cNvPr>
          <p:cNvSpPr>
            <a:spLocks noGrp="1" noChangeArrowheads="1"/>
          </p:cNvSpPr>
          <p:nvPr>
            <p:ph type="body" idx="1"/>
          </p:nvPr>
        </p:nvSpPr>
        <p:spPr>
          <a:xfrm>
            <a:off x="23813" y="762000"/>
            <a:ext cx="8686800" cy="4191000"/>
          </a:xfrm>
        </p:spPr>
        <p:txBody>
          <a:bodyPr/>
          <a:lstStyle/>
          <a:p>
            <a:pPr eaLnBrk="1" hangingPunct="1">
              <a:lnSpc>
                <a:spcPct val="80000"/>
              </a:lnSpc>
              <a:defRPr/>
            </a:pPr>
            <a:endParaRPr lang="en-US" altLang="en-US" sz="1600" dirty="0"/>
          </a:p>
          <a:p>
            <a:pPr eaLnBrk="1" hangingPunct="1">
              <a:lnSpc>
                <a:spcPct val="80000"/>
              </a:lnSpc>
              <a:defRPr/>
            </a:pPr>
            <a:r>
              <a:rPr lang="en-US" altLang="en-US" sz="1600" dirty="0"/>
              <a:t>Casting </a:t>
            </a:r>
          </a:p>
          <a:p>
            <a:pPr lvl="1" eaLnBrk="1" hangingPunct="1">
              <a:lnSpc>
                <a:spcPct val="80000"/>
              </a:lnSpc>
              <a:defRPr/>
            </a:pPr>
            <a:r>
              <a:rPr lang="en-US" altLang="en-US" sz="1200" dirty="0"/>
              <a:t>converts a variable value from one type to another (if possible)</a:t>
            </a:r>
          </a:p>
          <a:p>
            <a:pPr eaLnBrk="1" hangingPunct="1">
              <a:lnSpc>
                <a:spcPct val="80000"/>
              </a:lnSpc>
              <a:defRPr/>
            </a:pPr>
            <a:r>
              <a:rPr lang="en-US" altLang="en-US" sz="1600" dirty="0"/>
              <a:t>Built-in functions: </a:t>
            </a:r>
            <a:r>
              <a:rPr lang="en-US" altLang="en-US" sz="1600" dirty="0" err="1"/>
              <a:t>int</a:t>
            </a:r>
            <a:r>
              <a:rPr lang="en-US" altLang="en-US" sz="1600" dirty="0"/>
              <a:t>(x), float(x), </a:t>
            </a:r>
            <a:r>
              <a:rPr lang="en-US" altLang="en-US" sz="1600" dirty="0" err="1"/>
              <a:t>str</a:t>
            </a:r>
            <a:r>
              <a:rPr lang="en-US" altLang="en-US" sz="1600" dirty="0"/>
              <a:t>(x), list(x)…</a:t>
            </a:r>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marL="0" indent="0" eaLnBrk="1" hangingPunct="1">
              <a:lnSpc>
                <a:spcPct val="80000"/>
              </a:lnSpc>
              <a:buFontTx/>
              <a:buNone/>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r>
              <a:rPr lang="en-US" altLang="en-US" sz="1600" dirty="0"/>
              <a:t>Measurement units for geospatial tools like buffering, near feature, etc.</a:t>
            </a:r>
          </a:p>
          <a:p>
            <a:pPr marL="0" indent="0" eaLnBrk="1" fontAlgn="auto" hangingPunct="1">
              <a:lnSpc>
                <a:spcPct val="80000"/>
              </a:lnSpc>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3.8</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unit = "km"</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unit</a:t>
            </a:r>
          </a:p>
          <a:p>
            <a:pPr marL="0" indent="0" eaLnBrk="1" fontAlgn="auto" hangingPunct="1">
              <a:spcBef>
                <a:spcPts val="0"/>
              </a:spcBef>
              <a:spcAft>
                <a:spcPts val="0"/>
              </a:spcAft>
              <a:buFontTx/>
              <a:buNone/>
              <a:defRPr/>
            </a:pPr>
            <a:r>
              <a:rPr lang="en-US" altLang="en-US" sz="1200" kern="1200" dirty="0" err="1">
                <a:solidFill>
                  <a:schemeClr val="dk1"/>
                </a:solidFill>
                <a:latin typeface="Courier New" panose="02070309020205020404" pitchFamily="49" charset="0"/>
                <a:cs typeface="Courier New" panose="02070309020205020404" pitchFamily="49" charset="0"/>
              </a:rPr>
              <a:t>TypeError</a:t>
            </a:r>
            <a:r>
              <a:rPr lang="en-US" altLang="en-US" sz="1200" kern="1200" dirty="0">
                <a:solidFill>
                  <a:schemeClr val="dk1"/>
                </a:solidFill>
                <a:latin typeface="Courier New" panose="02070309020205020404" pitchFamily="49" charset="0"/>
                <a:cs typeface="Courier New" panose="02070309020205020404" pitchFamily="49" charset="0"/>
              </a:rPr>
              <a:t>: unsupported operand type(s) for +: 'float' and 'str'</a:t>
            </a:r>
          </a:p>
          <a:p>
            <a:pPr marL="0" indent="0" eaLnBrk="1" fontAlgn="auto" hangingPunct="1">
              <a:spcBef>
                <a:spcPts val="0"/>
              </a:spcBef>
              <a:spcAft>
                <a:spcPts val="0"/>
              </a:spcAft>
              <a:buFontTx/>
              <a:buNone/>
              <a:defRPr/>
            </a:pPr>
            <a:br>
              <a:rPr lang="en-US" altLang="en-US" sz="1200" kern="1200" dirty="0">
                <a:solidFill>
                  <a:schemeClr val="dk1"/>
                </a:solidFill>
                <a:latin typeface="Courier New" panose="02070309020205020404" pitchFamily="49" charset="0"/>
                <a:cs typeface="Courier New" panose="02070309020205020404" pitchFamily="49" charset="0"/>
              </a:rPr>
            </a:b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str(num) + " " + unit</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'3.8 km'</a:t>
            </a:r>
          </a:p>
        </p:txBody>
      </p:sp>
      <p:cxnSp>
        <p:nvCxnSpPr>
          <p:cNvPr id="3" name="Straight Arrow Connector 2">
            <a:extLst>
              <a:ext uri="{FF2B5EF4-FFF2-40B4-BE49-F238E27FC236}">
                <a16:creationId xmlns:a16="http://schemas.microsoft.com/office/drawing/2014/main" id="{9C89CE75-04CB-2E61-2A35-A423F6AA8203}"/>
              </a:ext>
            </a:extLst>
          </p:cNvPr>
          <p:cNvCxnSpPr>
            <a:cxnSpLocks noChangeShapeType="1"/>
          </p:cNvCxnSpPr>
          <p:nvPr/>
        </p:nvCxnSpPr>
        <p:spPr bwMode="auto">
          <a:xfrm flipH="1" flipV="1">
            <a:off x="2711450" y="4624388"/>
            <a:ext cx="31750" cy="241300"/>
          </a:xfrm>
          <a:prstGeom prst="straightConnector1">
            <a:avLst/>
          </a:prstGeom>
          <a:noFill/>
          <a:ln w="38100" algn="ctr">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 name="Table 4">
            <a:extLst>
              <a:ext uri="{FF2B5EF4-FFF2-40B4-BE49-F238E27FC236}">
                <a16:creationId xmlns:a16="http://schemas.microsoft.com/office/drawing/2014/main" id="{0CDE7E4D-8308-407D-CBE1-92CA0FEFA608}"/>
              </a:ext>
            </a:extLst>
          </p:cNvPr>
          <p:cNvGraphicFramePr>
            <a:graphicFrameLocks noGrp="1"/>
          </p:cNvGraphicFramePr>
          <p:nvPr>
            <p:extLst>
              <p:ext uri="{D42A27DB-BD31-4B8C-83A1-F6EECF244321}">
                <p14:modId xmlns:p14="http://schemas.microsoft.com/office/powerpoint/2010/main" val="225441149"/>
              </p:ext>
            </p:extLst>
          </p:nvPr>
        </p:nvGraphicFramePr>
        <p:xfrm>
          <a:off x="76200" y="1844675"/>
          <a:ext cx="8999537" cy="1127133"/>
        </p:xfrm>
        <a:graphic>
          <a:graphicData uri="http://schemas.openxmlformats.org/drawingml/2006/table">
            <a:tbl>
              <a:tblPr firstRow="1" bandRow="1">
                <a:tableStyleId>{5C22544A-7EE6-4342-B048-85BDC9FD1C3A}</a:tableStyleId>
              </a:tblPr>
              <a:tblGrid>
                <a:gridCol w="1676284">
                  <a:extLst>
                    <a:ext uri="{9D8B030D-6E8A-4147-A177-3AD203B41FA5}">
                      <a16:colId xmlns:a16="http://schemas.microsoft.com/office/drawing/2014/main" val="20000"/>
                    </a:ext>
                  </a:extLst>
                </a:gridCol>
                <a:gridCol w="1752479">
                  <a:extLst>
                    <a:ext uri="{9D8B030D-6E8A-4147-A177-3AD203B41FA5}">
                      <a16:colId xmlns:a16="http://schemas.microsoft.com/office/drawing/2014/main" val="20001"/>
                    </a:ext>
                  </a:extLst>
                </a:gridCol>
                <a:gridCol w="1676284">
                  <a:extLst>
                    <a:ext uri="{9D8B030D-6E8A-4147-A177-3AD203B41FA5}">
                      <a16:colId xmlns:a16="http://schemas.microsoft.com/office/drawing/2014/main" val="20002"/>
                    </a:ext>
                  </a:extLst>
                </a:gridCol>
                <a:gridCol w="3894490">
                  <a:extLst>
                    <a:ext uri="{9D8B030D-6E8A-4147-A177-3AD203B41FA5}">
                      <a16:colId xmlns:a16="http://schemas.microsoft.com/office/drawing/2014/main" val="20003"/>
                    </a:ext>
                  </a:extLst>
                </a:gridCol>
              </a:tblGrid>
              <a:tr h="304229">
                <a:tc>
                  <a:txBody>
                    <a:bodyPr/>
                    <a:lstStyle/>
                    <a:p>
                      <a:r>
                        <a:rPr lang="en-US" sz="1200" b="0" dirty="0">
                          <a:solidFill>
                            <a:schemeClr val="accent2"/>
                          </a:solidFill>
                        </a:rPr>
                        <a:t>String to integer</a:t>
                      </a:r>
                    </a:p>
                  </a:txBody>
                  <a:tcPr marL="91434" marR="91434" marT="45692" marB="45692">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Number to string</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String</a:t>
                      </a:r>
                      <a:r>
                        <a:rPr lang="en-US" sz="1200" b="0" baseline="0" dirty="0">
                          <a:solidFill>
                            <a:schemeClr val="accent2"/>
                          </a:solidFill>
                        </a:rPr>
                        <a:t> to float</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baseline="0" dirty="0">
                          <a:solidFill>
                            <a:schemeClr val="accent2"/>
                          </a:solidFill>
                        </a:rPr>
                        <a:t>When it’s not possible?</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228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6</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6</a:t>
                      </a:r>
                    </a:p>
                  </a:txBody>
                  <a:tcPr marL="91434" marR="91434" marT="45692" marB="4569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 = 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str</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3.8</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Courier New" panose="02070309020205020404" pitchFamily="49" charset="0"/>
                          <a:ea typeface="+mn-ea"/>
                          <a:cs typeface="Courier New" panose="02070309020205020404" pitchFamily="49" charset="0"/>
                        </a:rPr>
                        <a:t>&gt;&gt;&gt; </a:t>
                      </a:r>
                      <a:r>
                        <a:rPr lang="en-US" sz="1200" kern="1200" dirty="0" err="1">
                          <a:solidFill>
                            <a:schemeClr val="dk1"/>
                          </a:solidFill>
                          <a:latin typeface="Courier New" panose="02070309020205020404" pitchFamily="49" charset="0"/>
                          <a:ea typeface="+mn-ea"/>
                          <a:cs typeface="Courier New" panose="02070309020205020404" pitchFamily="49" charset="0"/>
                        </a:rPr>
                        <a:t>val</a:t>
                      </a:r>
                      <a:r>
                        <a:rPr lang="en-US" sz="1200" kern="1200" dirty="0">
                          <a:solidFill>
                            <a:schemeClr val="dk1"/>
                          </a:solidFill>
                          <a:latin typeface="Courier New" panose="02070309020205020404" pitchFamily="49" charset="0"/>
                          <a:ea typeface="+mn-ea"/>
                          <a:cs typeface="Courier New" panose="02070309020205020404" pitchFamily="49" charset="0"/>
                        </a:rPr>
                        <a:t> = </a:t>
                      </a: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-6.25</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float(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val</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br>
                        <a:rPr lang="en-US" altLang="en-US" sz="1200" kern="1200" dirty="0">
                          <a:solidFill>
                            <a:schemeClr val="dk1"/>
                          </a:solidFill>
                          <a:latin typeface="Courier New" panose="02070309020205020404" pitchFamily="49" charset="0"/>
                          <a:ea typeface="+mn-ea"/>
                          <a:cs typeface="Courier New" panose="02070309020205020404" pitchFamily="49" charset="0"/>
                        </a:rPr>
                      </a:br>
                      <a:r>
                        <a:rPr lang="en-US" altLang="en-US" sz="1200" kern="1200" dirty="0">
                          <a:solidFill>
                            <a:schemeClr val="dk1"/>
                          </a:solidFill>
                          <a:latin typeface="Courier New" panose="02070309020205020404" pitchFamily="49" charset="0"/>
                          <a:ea typeface="+mn-ea"/>
                          <a:cs typeface="Courier New" panose="02070309020205020404" pitchFamily="49" charset="0"/>
                        </a:rPr>
                        <a:t>-6.25</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3.8</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err="1">
                          <a:latin typeface="Courier New" panose="02070309020205020404" pitchFamily="49" charset="0"/>
                          <a:cs typeface="Courier New" panose="02070309020205020404" pitchFamily="49" charset="0"/>
                        </a:rPr>
                        <a:t>ValueError</a:t>
                      </a:r>
                      <a:r>
                        <a:rPr lang="en-US" altLang="en-US" sz="1200" dirty="0">
                          <a:latin typeface="Courier New" panose="02070309020205020404" pitchFamily="49" charset="0"/>
                          <a:cs typeface="Courier New" panose="02070309020205020404" pitchFamily="49" charset="0"/>
                        </a:rPr>
                        <a:t>: invalid literal for int() with base 10: '3.8'</a:t>
                      </a:r>
                      <a:endParaRPr lang="en-US" sz="1200" dirty="0"/>
                    </a:p>
                  </a:txBody>
                  <a:tcPr marL="91434" marR="91434" marT="45692" marB="4569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
        <p:nvSpPr>
          <p:cNvPr id="30744" name="TextBox 6">
            <a:extLst>
              <a:ext uri="{FF2B5EF4-FFF2-40B4-BE49-F238E27FC236}">
                <a16:creationId xmlns:a16="http://schemas.microsoft.com/office/drawing/2014/main" id="{AAB1DED5-2AA1-87E7-C697-84579EEDEE63}"/>
              </a:ext>
            </a:extLst>
          </p:cNvPr>
          <p:cNvSpPr txBox="1">
            <a:spLocks noChangeArrowheads="1"/>
          </p:cNvSpPr>
          <p:nvPr/>
        </p:nvSpPr>
        <p:spPr bwMode="auto">
          <a:xfrm>
            <a:off x="5257800" y="609600"/>
            <a:ext cx="3817938" cy="704808"/>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t>Recall add.py</a:t>
            </a:r>
          </a:p>
          <a:p>
            <a:pPr eaLnBrk="1" hangingPunct="1">
              <a:lnSpc>
                <a:spcPct val="80000"/>
              </a:lnSpc>
              <a:spcBef>
                <a:spcPct val="0"/>
              </a:spcBef>
              <a:buFontTx/>
              <a:buNone/>
            </a:pPr>
            <a:r>
              <a:rPr lang="en-US" altLang="en-US" sz="1100" dirty="0">
                <a:latin typeface="Courier New" panose="02070309020205020404" pitchFamily="49" charset="0"/>
                <a:cs typeface="Courier New" panose="02070309020205020404" pitchFamily="49" charset="0"/>
              </a:rPr>
              <a:t>print(int(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[1]) + 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[2])) </a:t>
            </a:r>
            <a:r>
              <a:rPr lang="en-US" altLang="en-US" sz="1200" dirty="0">
                <a:latin typeface="Courier New" panose="02070309020205020404" pitchFamily="49" charset="0"/>
                <a:cs typeface="Courier New" panose="02070309020205020404" pitchFamily="49" charset="0"/>
              </a:rPr>
              <a:t>	 </a:t>
            </a:r>
          </a:p>
          <a:p>
            <a:pPr eaLnBrk="1" hangingPunct="1">
              <a:lnSpc>
                <a:spcPct val="80000"/>
              </a:lnSpc>
              <a:spcBef>
                <a:spcPct val="0"/>
              </a:spcBef>
              <a:buFontTx/>
              <a:buNone/>
            </a:pPr>
            <a:r>
              <a:rPr lang="en-US" altLang="en-US" sz="1200" dirty="0">
                <a:solidFill>
                  <a:srgbClr val="54B1B8"/>
                </a:solidFill>
                <a:latin typeface="Courier New" panose="02070309020205020404" pitchFamily="49" charset="0"/>
                <a:cs typeface="Courier New" panose="02070309020205020404" pitchFamily="49" charset="0"/>
              </a:rPr>
              <a:t>5</a:t>
            </a:r>
          </a:p>
        </p:txBody>
      </p:sp>
      <p:pic>
        <p:nvPicPr>
          <p:cNvPr id="9" name="Picture 2" descr="http://courses.ncsu.edu/nr595d/common/images/arguments.jpg">
            <a:extLst>
              <a:ext uri="{FF2B5EF4-FFF2-40B4-BE49-F238E27FC236}">
                <a16:creationId xmlns:a16="http://schemas.microsoft.com/office/drawing/2014/main" id="{D9C458EB-3621-3A5E-D802-C20583317F4E}"/>
              </a:ext>
            </a:extLst>
          </p:cNvPr>
          <p:cNvPicPr>
            <a:picLocks noChangeAspect="1" noChangeArrowheads="1"/>
          </p:cNvPicPr>
          <p:nvPr/>
        </p:nvPicPr>
        <p:blipFill>
          <a:blip r:embed="rId3"/>
          <a:srcRect/>
          <a:stretch>
            <a:fillRect/>
          </a:stretch>
        </p:blipFill>
        <p:spPr bwMode="auto">
          <a:xfrm>
            <a:off x="6761163" y="63500"/>
            <a:ext cx="1870075" cy="654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25424F5-F6F5-7170-98E7-E96BCA327D25}"/>
              </a:ext>
            </a:extLst>
          </p:cNvPr>
          <p:cNvSpPr txBox="1"/>
          <p:nvPr/>
        </p:nvSpPr>
        <p:spPr>
          <a:xfrm>
            <a:off x="6172200" y="3687763"/>
            <a:ext cx="2903538" cy="769937"/>
          </a:xfrm>
          <a:prstGeom prst="rect">
            <a:avLst/>
          </a:prstGeom>
          <a:noFill/>
          <a:ln>
            <a:solidFill>
              <a:srgbClr val="2E75B6"/>
            </a:solidFill>
          </a:ln>
        </p:spPr>
        <p:txBody>
          <a:bodyPr>
            <a:spAutoFit/>
          </a:bodyPr>
          <a:lstStyle/>
          <a:p>
            <a:pPr eaLnBrk="1" hangingPunct="1">
              <a:lnSpc>
                <a:spcPct val="80000"/>
              </a:lnSpc>
              <a:defRPr/>
            </a:pPr>
            <a:r>
              <a:rPr lang="en-US" altLang="en-US" sz="1200" dirty="0"/>
              <a:t>Recall ‘Simple buffer’ example:</a:t>
            </a:r>
          </a:p>
          <a:p>
            <a:pPr eaLnBrk="1" hangingPunct="1">
              <a:lnSpc>
                <a:spcPct val="80000"/>
              </a:lnSpc>
              <a:defRPr/>
            </a:pPr>
            <a:r>
              <a:rPr lang="en-US" altLang="en-US" sz="1050" dirty="0" err="1">
                <a:latin typeface="Courier New" panose="02070309020205020404" pitchFamily="49" charset="0"/>
                <a:cs typeface="Courier New" panose="02070309020205020404" pitchFamily="49" charset="0"/>
              </a:rPr>
              <a:t>arcpy.Buffer_analysis</a:t>
            </a:r>
            <a:r>
              <a:rPr lang="en-US" altLang="en-US" sz="1050" dirty="0">
                <a:latin typeface="Courier New" panose="02070309020205020404" pitchFamily="49" charset="0"/>
                <a:cs typeface="Courier New" panose="02070309020205020404" pitchFamily="49" charset="0"/>
              </a:rPr>
              <a:t>('</a:t>
            </a:r>
            <a:r>
              <a:rPr lang="en-US" altLang="en-US" sz="1050" dirty="0" err="1">
                <a:latin typeface="Courier New" panose="02070309020205020404" pitchFamily="49" charset="0"/>
                <a:cs typeface="Courier New" panose="02070309020205020404" pitchFamily="49" charset="0"/>
              </a:rPr>
              <a:t>park.shp</a:t>
            </a:r>
            <a:r>
              <a:rPr lang="en-US" altLang="en-US" sz="1050" dirty="0">
                <a:latin typeface="Courier New" panose="02070309020205020404" pitchFamily="49" charset="0"/>
                <a:cs typeface="Courier New" panose="02070309020205020404" pitchFamily="49" charset="0"/>
              </a:rPr>
              <a:t>', 'C:/</a:t>
            </a:r>
            <a:r>
              <a:rPr lang="en-US" altLang="en-US" sz="1050" dirty="0" err="1">
                <a:latin typeface="Courier New" panose="02070309020205020404" pitchFamily="49" charset="0"/>
                <a:cs typeface="Courier New" panose="02070309020205020404" pitchFamily="49" charset="0"/>
              </a:rPr>
              <a:t>gispy</a:t>
            </a:r>
            <a:r>
              <a:rPr lang="en-US" altLang="en-US" sz="1050" dirty="0">
                <a:latin typeface="Courier New" panose="02070309020205020404" pitchFamily="49" charset="0"/>
                <a:cs typeface="Courier New" panose="02070309020205020404" pitchFamily="49" charset="0"/>
              </a:rPr>
              <a:t>/scratch/</a:t>
            </a:r>
            <a:r>
              <a:rPr lang="en-US" altLang="en-US" sz="1050" dirty="0" err="1">
                <a:latin typeface="Courier New" panose="02070309020205020404" pitchFamily="49" charset="0"/>
                <a:cs typeface="Courier New" panose="02070309020205020404" pitchFamily="49" charset="0"/>
              </a:rPr>
              <a:t>parkBuffer.shp</a:t>
            </a:r>
            <a:r>
              <a:rPr lang="en-US" altLang="en-US" sz="1050" dirty="0">
                <a:latin typeface="Courier New" panose="02070309020205020404" pitchFamily="49" charset="0"/>
                <a:cs typeface="Courier New" panose="02070309020205020404" pitchFamily="49" charset="0"/>
              </a:rPr>
              <a:t>', </a:t>
            </a:r>
            <a:r>
              <a:rPr lang="en-US" altLang="en-US" sz="1200" b="1" dirty="0">
                <a:solidFill>
                  <a:schemeClr val="accent2"/>
                </a:solidFill>
                <a:latin typeface="Courier New" panose="02070309020205020404" pitchFamily="49" charset="0"/>
                <a:cs typeface="Courier New" panose="02070309020205020404" pitchFamily="49" charset="0"/>
              </a:rPr>
              <a:t>'0.25 miles'</a:t>
            </a:r>
            <a:r>
              <a:rPr lang="en-US" altLang="en-US" sz="1050" dirty="0">
                <a:latin typeface="Courier New" panose="02070309020205020404" pitchFamily="49" charset="0"/>
                <a:cs typeface="Courier New" panose="02070309020205020404" pitchFamily="49" charset="0"/>
              </a:rPr>
              <a:t>, 'OUTSIDE_ONLY', 'ROUND', 'ALL')</a:t>
            </a:r>
          </a:p>
        </p:txBody>
      </p:sp>
      <p:grpSp>
        <p:nvGrpSpPr>
          <p:cNvPr id="13" name="Group 12">
            <a:extLst>
              <a:ext uri="{FF2B5EF4-FFF2-40B4-BE49-F238E27FC236}">
                <a16:creationId xmlns:a16="http://schemas.microsoft.com/office/drawing/2014/main" id="{A61B3F2F-474E-8484-577B-42D1BFD62D52}"/>
              </a:ext>
            </a:extLst>
          </p:cNvPr>
          <p:cNvGrpSpPr>
            <a:grpSpLocks/>
          </p:cNvGrpSpPr>
          <p:nvPr/>
        </p:nvGrpSpPr>
        <p:grpSpPr bwMode="auto">
          <a:xfrm>
            <a:off x="7053263" y="3079750"/>
            <a:ext cx="1971675" cy="504825"/>
            <a:chOff x="7119923" y="3160839"/>
            <a:chExt cx="1971675" cy="504825"/>
          </a:xfrm>
        </p:grpSpPr>
        <p:grpSp>
          <p:nvGrpSpPr>
            <p:cNvPr id="30748" name="Group 11">
              <a:extLst>
                <a:ext uri="{FF2B5EF4-FFF2-40B4-BE49-F238E27FC236}">
                  <a16:creationId xmlns:a16="http://schemas.microsoft.com/office/drawing/2014/main" id="{2C14C54D-A58A-26E5-023F-7172C1FD0F1E}"/>
                </a:ext>
              </a:extLst>
            </p:cNvPr>
            <p:cNvGrpSpPr>
              <a:grpSpLocks/>
            </p:cNvGrpSpPr>
            <p:nvPr/>
          </p:nvGrpSpPr>
          <p:grpSpPr bwMode="auto">
            <a:xfrm>
              <a:off x="7119923" y="3160839"/>
              <a:ext cx="1971675" cy="504825"/>
              <a:chOff x="7119923" y="3160839"/>
              <a:chExt cx="1971675" cy="504825"/>
            </a:xfrm>
          </p:grpSpPr>
          <p:pic>
            <p:nvPicPr>
              <p:cNvPr id="2" name="Picture 1">
                <a:extLst>
                  <a:ext uri="{FF2B5EF4-FFF2-40B4-BE49-F238E27FC236}">
                    <a16:creationId xmlns:a16="http://schemas.microsoft.com/office/drawing/2014/main" id="{4A2F8700-2AFC-42DF-8805-1C1925F24E0D}"/>
                  </a:ext>
                </a:extLst>
              </p:cNvPr>
              <p:cNvPicPr>
                <a:picLocks noChangeAspect="1"/>
              </p:cNvPicPr>
              <p:nvPr/>
            </p:nvPicPr>
            <p:blipFill>
              <a:blip r:embed="rId4"/>
              <a:stretch>
                <a:fillRect/>
              </a:stretch>
            </p:blipFill>
            <p:spPr>
              <a:xfrm>
                <a:off x="7119923" y="3160839"/>
                <a:ext cx="1971675" cy="504825"/>
              </a:xfrm>
              <a:prstGeom prst="rect">
                <a:avLst/>
              </a:prstGeom>
              <a:ln>
                <a:noFill/>
              </a:ln>
              <a:effectLst>
                <a:outerShdw blurRad="292100" dist="139700" dir="2700000" algn="tl" rotWithShape="0">
                  <a:srgbClr val="333333">
                    <a:alpha val="65000"/>
                  </a:srgbClr>
                </a:outerShdw>
              </a:effectLst>
            </p:spPr>
          </p:pic>
          <p:sp>
            <p:nvSpPr>
              <p:cNvPr id="30751" name="Rectangle 10">
                <a:extLst>
                  <a:ext uri="{FF2B5EF4-FFF2-40B4-BE49-F238E27FC236}">
                    <a16:creationId xmlns:a16="http://schemas.microsoft.com/office/drawing/2014/main" id="{905DB437-6B1E-03B6-9B60-F62211CBAA28}"/>
                  </a:ext>
                </a:extLst>
              </p:cNvPr>
              <p:cNvSpPr>
                <a:spLocks noChangeArrowheads="1"/>
              </p:cNvSpPr>
              <p:nvPr/>
            </p:nvSpPr>
            <p:spPr bwMode="auto">
              <a:xfrm>
                <a:off x="7620001" y="3488324"/>
                <a:ext cx="152400" cy="93076"/>
              </a:xfrm>
              <a:prstGeom prst="rect">
                <a:avLst/>
              </a:prstGeom>
              <a:solidFill>
                <a:schemeClr val="bg1"/>
              </a:solidFill>
              <a:ln w="38100"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9" name="TextBox 18">
              <a:extLst>
                <a:ext uri="{FF2B5EF4-FFF2-40B4-BE49-F238E27FC236}">
                  <a16:creationId xmlns:a16="http://schemas.microsoft.com/office/drawing/2014/main" id="{C79F4606-09CE-1FC1-91C0-E31055610149}"/>
                </a:ext>
              </a:extLst>
            </p:cNvPr>
            <p:cNvSpPr txBox="1"/>
            <p:nvPr/>
          </p:nvSpPr>
          <p:spPr>
            <a:xfrm>
              <a:off x="7467600" y="3431709"/>
              <a:ext cx="444365" cy="200055"/>
            </a:xfrm>
            <a:prstGeom prst="rect">
              <a:avLst/>
            </a:prstGeom>
            <a:noFill/>
            <a:ln>
              <a:noFill/>
            </a:ln>
          </p:spPr>
          <p:txBody>
            <a:bodyPr>
              <a:spAutoFit/>
            </a:bodyPr>
            <a:lstStyle/>
            <a:p>
              <a:pPr>
                <a:defRPr/>
              </a:pPr>
              <a:r>
                <a:rPr lang="en-US" sz="700" dirty="0">
                  <a:ln>
                    <a:solidFill>
                      <a:schemeClr val="tx2"/>
                    </a:solidFill>
                  </a:ln>
                  <a:latin typeface="+mn-lt"/>
                </a:rPr>
                <a:t>0.25</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4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4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4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51">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2451">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2451">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451">
                                            <p:txEl>
                                              <p:pRg st="14" end="1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2451">
                                            <p:txEl>
                                              <p:pRg st="15" end="1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2451">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245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A05D5-7616-1A3E-44A4-4BA4F021DD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202FF4-B4D4-05ED-A6C6-51ECE5436C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42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78671E9E-6AA1-FDE4-EF37-F863DC51AE19}"/>
              </a:ext>
            </a:extLst>
          </p:cNvPr>
          <p:cNvSpPr>
            <a:spLocks noGrp="1" noChangeArrowheads="1"/>
          </p:cNvSpPr>
          <p:nvPr>
            <p:ph type="title"/>
          </p:nvPr>
        </p:nvSpPr>
        <p:spPr/>
        <p:txBody>
          <a:bodyPr/>
          <a:lstStyle/>
          <a:p>
            <a:pPr eaLnBrk="1" hangingPunct="1"/>
            <a:r>
              <a:rPr lang="en-US" altLang="en-US" sz="3600"/>
              <a:t>Each data type has…</a:t>
            </a:r>
          </a:p>
        </p:txBody>
      </p:sp>
      <p:sp>
        <p:nvSpPr>
          <p:cNvPr id="7172" name="Rectangle 3">
            <a:extLst>
              <a:ext uri="{FF2B5EF4-FFF2-40B4-BE49-F238E27FC236}">
                <a16:creationId xmlns:a16="http://schemas.microsoft.com/office/drawing/2014/main" id="{FED2EACE-9509-A4C1-1B02-15EE52233644}"/>
              </a:ext>
            </a:extLst>
          </p:cNvPr>
          <p:cNvSpPr>
            <a:spLocks noGrp="1" noChangeArrowheads="1"/>
          </p:cNvSpPr>
          <p:nvPr>
            <p:ph type="body" idx="1"/>
          </p:nvPr>
        </p:nvSpPr>
        <p:spPr>
          <a:xfrm>
            <a:off x="152400" y="762000"/>
            <a:ext cx="8153400" cy="5943600"/>
          </a:xfrm>
        </p:spPr>
        <p:txBody>
          <a:bodyPr/>
          <a:lstStyle/>
          <a:p>
            <a:pPr eaLnBrk="1" hangingPunct="1">
              <a:lnSpc>
                <a:spcPct val="80000"/>
              </a:lnSpc>
            </a:pPr>
            <a:r>
              <a:rPr lang="en-US" altLang="en-US" sz="2000" dirty="0"/>
              <a:t>a set of possible values</a:t>
            </a:r>
            <a:r>
              <a:rPr lang="en-US" altLang="en-US" sz="2400" dirty="0"/>
              <a:t>	 </a:t>
            </a:r>
            <a:r>
              <a:rPr lang="en-US" altLang="en-US" sz="1600" dirty="0"/>
              <a:t> </a:t>
            </a:r>
          </a:p>
          <a:p>
            <a:pPr lvl="2" eaLnBrk="1" hangingPunct="1">
              <a:lnSpc>
                <a:spcPct val="80000"/>
              </a:lnSpc>
              <a:buFontTx/>
              <a:buNone/>
            </a:pPr>
            <a:r>
              <a:rPr lang="en-US" altLang="en-US" sz="1600" dirty="0"/>
              <a:t>Integers: </a:t>
            </a:r>
            <a:r>
              <a:rPr lang="en-US" altLang="en-US" sz="1400" dirty="0"/>
              <a:t>[-</a:t>
            </a:r>
            <a:r>
              <a:rPr lang="en-US" altLang="en-US" sz="1600" dirty="0"/>
              <a:t>2147483647</a:t>
            </a:r>
            <a:r>
              <a:rPr lang="en-US" altLang="en-US" sz="1800" dirty="0"/>
              <a:t>, </a:t>
            </a:r>
            <a:r>
              <a:rPr lang="en-US" altLang="en-US" sz="1600" dirty="0"/>
              <a:t>2147483647]</a:t>
            </a:r>
          </a:p>
          <a:p>
            <a:pPr lvl="2" eaLnBrk="1" hangingPunct="1">
              <a:lnSpc>
                <a:spcPct val="80000"/>
              </a:lnSpc>
              <a:buFontTx/>
              <a:buNone/>
            </a:pPr>
            <a:endParaRPr lang="en-US" altLang="en-US" sz="1600" dirty="0"/>
          </a:p>
          <a:p>
            <a:pPr eaLnBrk="1" hangingPunct="1">
              <a:lnSpc>
                <a:spcPct val="80000"/>
              </a:lnSpc>
            </a:pPr>
            <a:r>
              <a:rPr lang="en-US" altLang="en-US" sz="2000" dirty="0"/>
              <a:t>allowable operations (with the same type)</a:t>
            </a:r>
          </a:p>
          <a:p>
            <a:pPr eaLnBrk="1" hangingPunct="1">
              <a:lnSpc>
                <a:spcPct val="80000"/>
              </a:lnSpc>
              <a:buFontTx/>
              <a:buNone/>
            </a:pPr>
            <a:endParaRPr lang="en-US" altLang="en-US" sz="1800" dirty="0">
              <a:solidFill>
                <a:srgbClr val="FF3300"/>
              </a:solidFill>
            </a:endParaRPr>
          </a:p>
          <a:p>
            <a:pPr eaLnBrk="1" hangingPunct="1">
              <a:lnSpc>
                <a:spcPct val="80000"/>
              </a:lnSpc>
            </a:pPr>
            <a:r>
              <a:rPr lang="en-US" altLang="en-US" sz="2000" dirty="0"/>
              <a:t>other properties like mutability or immutability</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 = 6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b </a:t>
            </a:r>
            <a:r>
              <a:rPr lang="en-US" altLang="en-US" sz="2000" i="1" dirty="0">
                <a:solidFill>
                  <a:srgbClr val="669900"/>
                </a:solidFill>
                <a:latin typeface="Courier New" panose="02070309020205020404" pitchFamily="49" charset="0"/>
                <a:cs typeface="Courier New" panose="02070309020205020404" pitchFamily="49" charset="0"/>
              </a:rPr>
              <a:t>#Addition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11</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b**2</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36</a:t>
            </a:r>
          </a:p>
          <a:p>
            <a:pPr eaLnBrk="1" hangingPunct="1">
              <a:lnSpc>
                <a:spcPct val="80000"/>
              </a:lnSpc>
              <a:buFontTx/>
              <a:buNone/>
            </a:pP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 = '6'</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d </a:t>
            </a:r>
            <a:r>
              <a:rPr lang="en-US" altLang="en-US" sz="2000" i="1" dirty="0">
                <a:solidFill>
                  <a:srgbClr val="669900"/>
                </a:solidFill>
                <a:latin typeface="Courier New" panose="02070309020205020404" pitchFamily="49" charset="0"/>
                <a:cs typeface="Courier New" panose="02070309020205020404" pitchFamily="49" charset="0"/>
              </a:rPr>
              <a:t>#Concatenation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'56'</a:t>
            </a:r>
            <a:r>
              <a:rPr lang="en-US" altLang="en-US" sz="2800" dirty="0">
                <a:latin typeface="Courier New" panose="02070309020205020404" pitchFamily="49" charset="0"/>
                <a:cs typeface="Courier New" panose="02070309020205020404" pitchFamily="49" charset="0"/>
              </a:rPr>
              <a:t>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d**2</a:t>
            </a:r>
          </a:p>
          <a:p>
            <a:pPr eaLnBrk="1" hangingPunct="1">
              <a:lnSpc>
                <a:spcPct val="80000"/>
              </a:lnSpc>
              <a:buFontTx/>
              <a:buNone/>
            </a:pPr>
            <a:r>
              <a:rPr lang="en-US" altLang="en-US" sz="2000" dirty="0" err="1">
                <a:solidFill>
                  <a:srgbClr val="FF3300"/>
                </a:solidFill>
              </a:rPr>
              <a:t>TypeError</a:t>
            </a:r>
            <a:r>
              <a:rPr lang="en-US" altLang="en-US" sz="2000" dirty="0">
                <a:solidFill>
                  <a:srgbClr val="FF3300"/>
                </a:solidFill>
              </a:rPr>
              <a:t>: unsupported operand type(s) for ** or pow(): 'str' and 'int‘</a:t>
            </a:r>
          </a:p>
        </p:txBody>
      </p:sp>
      <p:pic>
        <p:nvPicPr>
          <p:cNvPr id="2" name="Picture 1">
            <a:extLst>
              <a:ext uri="{FF2B5EF4-FFF2-40B4-BE49-F238E27FC236}">
                <a16:creationId xmlns:a16="http://schemas.microsoft.com/office/drawing/2014/main" id="{3A804D20-B4E3-121B-DE70-21695915EED3}"/>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943600" y="2590800"/>
            <a:ext cx="26733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2">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2">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xEl>
                                              <p:pRg st="14" end="1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2">
                                            <p:txEl>
                                              <p:pRg st="15" end="1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72">
                                            <p:txEl>
                                              <p:pRg st="16" end="1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2">
                                            <p:txEl>
                                              <p:pRg st="17" end="17"/>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2">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Cost of walking example</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28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r>
              <a:rPr lang="en-US" sz="2800" b="0" i="0" dirty="0">
                <a:solidFill>
                  <a:srgbClr val="000000"/>
                </a:solidFill>
                <a:effectLst/>
                <a:latin typeface="Arial Nova Light" panose="020B0304020202020204" pitchFamily="34" charset="0"/>
              </a:rPr>
              <a:t>"</a:t>
            </a:r>
            <a:endParaRPr lang="en-US" sz="28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6996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Thanks, but</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16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endParaRPr lang="en-US" sz="16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Picture 4">
            <a:extLst>
              <a:ext uri="{FF2B5EF4-FFF2-40B4-BE49-F238E27FC236}">
                <a16:creationId xmlns:a16="http://schemas.microsoft.com/office/drawing/2014/main" id="{C2E45973-486B-59B8-7B88-B200B3F60476}"/>
              </a:ext>
            </a:extLst>
          </p:cNvPr>
          <p:cNvPicPr>
            <a:picLocks noChangeAspect="1"/>
          </p:cNvPicPr>
          <p:nvPr/>
        </p:nvPicPr>
        <p:blipFill>
          <a:blip r:embed="rId3"/>
          <a:stretch>
            <a:fillRect/>
          </a:stretch>
        </p:blipFill>
        <p:spPr>
          <a:xfrm>
            <a:off x="0" y="5410200"/>
            <a:ext cx="9144000" cy="1107043"/>
          </a:xfrm>
          <a:prstGeom prst="rect">
            <a:avLst/>
          </a:prstGeom>
        </p:spPr>
      </p:pic>
      <p:sp>
        <p:nvSpPr>
          <p:cNvPr id="10" name="TextBox 9">
            <a:extLst>
              <a:ext uri="{FF2B5EF4-FFF2-40B4-BE49-F238E27FC236}">
                <a16:creationId xmlns:a16="http://schemas.microsoft.com/office/drawing/2014/main" id="{057FE1B7-F93D-2BF3-0B14-41DBF04E44A5}"/>
              </a:ext>
            </a:extLst>
          </p:cNvPr>
          <p:cNvSpPr txBox="1"/>
          <p:nvPr/>
        </p:nvSpPr>
        <p:spPr>
          <a:xfrm>
            <a:off x="-14629" y="5442508"/>
            <a:ext cx="4579314"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
        <p:nvSpPr>
          <p:cNvPr id="11" name="TextBox 10">
            <a:extLst>
              <a:ext uri="{FF2B5EF4-FFF2-40B4-BE49-F238E27FC236}">
                <a16:creationId xmlns:a16="http://schemas.microsoft.com/office/drawing/2014/main" id="{1AC7BBA9-8E86-CFD3-3E59-ADCAE6D82DC7}"/>
              </a:ext>
            </a:extLst>
          </p:cNvPr>
          <p:cNvSpPr txBox="1"/>
          <p:nvPr/>
        </p:nvSpPr>
        <p:spPr>
          <a:xfrm>
            <a:off x="4643934" y="6012180"/>
            <a:ext cx="4271466"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Tree>
    <p:extLst>
      <p:ext uri="{BB962C8B-B14F-4D97-AF65-F5344CB8AC3E}">
        <p14:creationId xmlns:p14="http://schemas.microsoft.com/office/powerpoint/2010/main" val="3142905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1</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65365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2</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int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52004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8117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4326-9364-FAC4-991C-8BCFDC1612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73C62-B1B6-62AF-71D3-7A9D83CF5E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238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543DD6B9-27F4-5674-74C2-389EE7B609D5}"/>
              </a:ext>
            </a:extLst>
          </p:cNvPr>
          <p:cNvSpPr>
            <a:spLocks noGrp="1" noChangeArrowheads="1"/>
          </p:cNvSpPr>
          <p:nvPr>
            <p:ph type="title"/>
          </p:nvPr>
        </p:nvSpPr>
        <p:spPr/>
        <p:txBody>
          <a:bodyPr/>
          <a:lstStyle/>
          <a:p>
            <a:pPr eaLnBrk="1" hangingPunct="1"/>
            <a:r>
              <a:rPr lang="en-US" altLang="en-US" sz="3600"/>
              <a:t>String methods</a:t>
            </a:r>
          </a:p>
        </p:txBody>
      </p:sp>
      <p:sp>
        <p:nvSpPr>
          <p:cNvPr id="23556" name="Rectangle 3">
            <a:extLst>
              <a:ext uri="{FF2B5EF4-FFF2-40B4-BE49-F238E27FC236}">
                <a16:creationId xmlns:a16="http://schemas.microsoft.com/office/drawing/2014/main" id="{C9A78CB4-69FB-6EA1-AA8E-7D16CFBF8E0F}"/>
              </a:ext>
            </a:extLst>
          </p:cNvPr>
          <p:cNvSpPr>
            <a:spLocks noGrp="1" noChangeArrowheads="1"/>
          </p:cNvSpPr>
          <p:nvPr>
            <p:ph type="body" idx="1"/>
          </p:nvPr>
        </p:nvSpPr>
        <p:spPr>
          <a:xfrm>
            <a:off x="152400" y="762000"/>
            <a:ext cx="8686800" cy="5943600"/>
          </a:xfrm>
        </p:spPr>
        <p:txBody>
          <a:bodyPr/>
          <a:lstStyle/>
          <a:p>
            <a:pPr eaLnBrk="1" hangingPunct="1">
              <a:lnSpc>
                <a:spcPct val="90000"/>
              </a:lnSpc>
              <a:defRPr/>
            </a:pPr>
            <a:r>
              <a:rPr lang="en-US" altLang="en-US" sz="2000" dirty="0"/>
              <a:t>Functions associated with strings</a:t>
            </a:r>
          </a:p>
          <a:p>
            <a:pPr eaLnBrk="1" hangingPunct="1">
              <a:lnSpc>
                <a:spcPct val="90000"/>
              </a:lnSpc>
              <a:defRPr/>
            </a:pPr>
            <a:r>
              <a:rPr lang="en-US" altLang="en-US" sz="2000" dirty="0"/>
              <a:t>Examples: capitalize, upper, lower, count, find, replace, </a:t>
            </a:r>
            <a:r>
              <a:rPr lang="en-US" altLang="en-US" sz="2000" dirty="0" err="1"/>
              <a:t>endswith</a:t>
            </a:r>
            <a:r>
              <a:rPr lang="en-US" altLang="en-US" sz="2000" dirty="0"/>
              <a:t>, join, format, </a:t>
            </a:r>
            <a:r>
              <a:rPr lang="en-US" altLang="en-US" sz="2000" dirty="0" err="1"/>
              <a:t>startswith</a:t>
            </a:r>
            <a:r>
              <a:rPr lang="en-US" altLang="en-US" sz="2000" dirty="0"/>
              <a:t>,…</a:t>
            </a:r>
          </a:p>
          <a:p>
            <a:pPr eaLnBrk="1" hangingPunct="1">
              <a:lnSpc>
                <a:spcPct val="90000"/>
              </a:lnSpc>
              <a:defRPr/>
            </a:pPr>
            <a:r>
              <a:rPr lang="en-US" altLang="en-US" sz="2000" dirty="0">
                <a:hlinkClick r:id="rId3"/>
              </a:rPr>
              <a:t>String method documentation</a:t>
            </a:r>
            <a:endParaRPr lang="en-US" altLang="en-US" sz="2000" dirty="0"/>
          </a:p>
          <a:p>
            <a:pPr marL="0" indent="0" eaLnBrk="1" hangingPunct="1">
              <a:lnSpc>
                <a:spcPct val="90000"/>
              </a:lnSpc>
              <a:buFontTx/>
              <a:buNone/>
              <a:defRPr/>
            </a:pPr>
            <a:br>
              <a:rPr lang="en-US" altLang="en-US" sz="2800" b="1" dirty="0">
                <a:solidFill>
                  <a:srgbClr val="0000FF"/>
                </a:solidFill>
                <a:latin typeface="Comic Sans MS" panose="030F0702030302020204" pitchFamily="66" charset="0"/>
              </a:rPr>
            </a:br>
            <a:endParaRPr lang="en-US" altLang="en-US" sz="2800" b="1" dirty="0">
              <a:solidFill>
                <a:srgbClr val="0000FF"/>
              </a:solidFill>
              <a:latin typeface="Comic Sans MS" panose="030F0702030302020204" pitchFamily="66"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bird = 'Parrot'</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lower</a:t>
            </a:r>
            <a:r>
              <a:rPr lang="en-US" altLang="en-US" sz="2000" dirty="0">
                <a:latin typeface="Courier New" panose="02070309020205020404" pitchFamily="49" charset="0"/>
                <a:cs typeface="Courier New" panose="02070309020205020404" pitchFamily="49" charset="0"/>
              </a:rPr>
              <a:t>( )</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‘parrot’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replace</a:t>
            </a:r>
            <a:r>
              <a:rPr lang="en-US" altLang="en-US" sz="2000" dirty="0">
                <a:latin typeface="Courier New" panose="02070309020205020404" pitchFamily="49" charset="0"/>
                <a:cs typeface="Courier New" panose="02070309020205020404" pitchFamily="49" charset="0"/>
              </a:rPr>
              <a:t>('P','C')</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‘Carrot’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state = 'Mississippi'</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state</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count</a:t>
            </a:r>
            <a:r>
              <a:rPr lang="en-US" altLang="en-US" sz="2000" dirty="0">
                <a:latin typeface="Courier New" panose="02070309020205020404" pitchFamily="49" charset="0"/>
                <a:cs typeface="Courier New" panose="02070309020205020404" pitchFamily="49" charset="0"/>
              </a:rPr>
              <a:t>('s')</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4</a:t>
            </a:r>
            <a:endParaRPr lang="en-US" altLang="en-US" sz="1200" b="1" dirty="0">
              <a:solidFill>
                <a:srgbClr val="54B1B8"/>
              </a:solidFill>
              <a:latin typeface="Courier New" panose="02070309020205020404" pitchFamily="49" charset="0"/>
              <a:cs typeface="Courier New" panose="02070309020205020404" pitchFamily="49" charset="0"/>
            </a:endParaRPr>
          </a:p>
          <a:p>
            <a:pPr eaLnBrk="1" hangingPunct="1">
              <a:lnSpc>
                <a:spcPct val="90000"/>
              </a:lnSpc>
              <a:defRPr/>
            </a:pPr>
            <a:endParaRPr lang="en-US" altLang="en-US" sz="2000" dirty="0"/>
          </a:p>
        </p:txBody>
      </p:sp>
      <p:sp>
        <p:nvSpPr>
          <p:cNvPr id="18437" name="Rectangle 4">
            <a:extLst>
              <a:ext uri="{FF2B5EF4-FFF2-40B4-BE49-F238E27FC236}">
                <a16:creationId xmlns:a16="http://schemas.microsoft.com/office/drawing/2014/main" id="{5FEC6F6C-6BE9-2855-23A2-AB1D169C52C0}"/>
              </a:ext>
            </a:extLst>
          </p:cNvPr>
          <p:cNvSpPr>
            <a:spLocks noChangeArrowheads="1"/>
          </p:cNvSpPr>
          <p:nvPr/>
        </p:nvSpPr>
        <p:spPr bwMode="auto">
          <a:xfrm>
            <a:off x="838200" y="2133600"/>
            <a:ext cx="6705600" cy="533400"/>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2400" dirty="0" err="1">
                <a:latin typeface="+mn-lt"/>
              </a:rPr>
              <a:t>object</a:t>
            </a:r>
            <a:r>
              <a:rPr lang="en-US" altLang="en-US" sz="2400" b="1" dirty="0" err="1">
                <a:latin typeface="+mn-lt"/>
              </a:rPr>
              <a:t>.</a:t>
            </a:r>
            <a:r>
              <a:rPr lang="en-US" altLang="en-US" sz="2400" dirty="0" err="1">
                <a:latin typeface="+mn-lt"/>
              </a:rPr>
              <a:t>method</a:t>
            </a:r>
            <a:r>
              <a:rPr lang="en-US" altLang="en-US" sz="2400" dirty="0">
                <a:latin typeface="+mn-lt"/>
              </a:rPr>
              <a:t>(argument 1, argument 2, …)</a:t>
            </a:r>
          </a:p>
        </p:txBody>
      </p:sp>
      <p:sp>
        <p:nvSpPr>
          <p:cNvPr id="211973" name="Line 5">
            <a:extLst>
              <a:ext uri="{FF2B5EF4-FFF2-40B4-BE49-F238E27FC236}">
                <a16:creationId xmlns:a16="http://schemas.microsoft.com/office/drawing/2014/main" id="{09C2F99A-5321-7D89-19E9-A5D150F168D2}"/>
              </a:ext>
            </a:extLst>
          </p:cNvPr>
          <p:cNvSpPr>
            <a:spLocks noChangeShapeType="1"/>
          </p:cNvSpPr>
          <p:nvPr/>
        </p:nvSpPr>
        <p:spPr bwMode="auto">
          <a:xfrm flipH="1" flipV="1">
            <a:off x="4448175" y="34131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4" name="Line 6">
            <a:extLst>
              <a:ext uri="{FF2B5EF4-FFF2-40B4-BE49-F238E27FC236}">
                <a16:creationId xmlns:a16="http://schemas.microsoft.com/office/drawing/2014/main" id="{72CE76CE-C94E-7EA7-6386-E5C567DA1C98}"/>
              </a:ext>
            </a:extLst>
          </p:cNvPr>
          <p:cNvSpPr>
            <a:spLocks noChangeShapeType="1"/>
          </p:cNvSpPr>
          <p:nvPr/>
        </p:nvSpPr>
        <p:spPr bwMode="auto">
          <a:xfrm flipH="1" flipV="1">
            <a:off x="5149850" y="4799012"/>
            <a:ext cx="12192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5" name="Line 7">
            <a:extLst>
              <a:ext uri="{FF2B5EF4-FFF2-40B4-BE49-F238E27FC236}">
                <a16:creationId xmlns:a16="http://schemas.microsoft.com/office/drawing/2014/main" id="{35B5BCD7-BD29-5D74-53FA-DBF94C746C20}"/>
              </a:ext>
            </a:extLst>
          </p:cNvPr>
          <p:cNvSpPr>
            <a:spLocks noChangeShapeType="1"/>
          </p:cNvSpPr>
          <p:nvPr/>
        </p:nvSpPr>
        <p:spPr bwMode="auto">
          <a:xfrm flipH="1" flipV="1">
            <a:off x="3651250" y="63849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6" name="Text Box 8">
            <a:extLst>
              <a:ext uri="{FF2B5EF4-FFF2-40B4-BE49-F238E27FC236}">
                <a16:creationId xmlns:a16="http://schemas.microsoft.com/office/drawing/2014/main" id="{F31AE336-6838-F8F5-DD77-82B1176EE61A}"/>
              </a:ext>
            </a:extLst>
          </p:cNvPr>
          <p:cNvSpPr txBox="1">
            <a:spLocks noChangeArrowheads="1"/>
          </p:cNvSpPr>
          <p:nvPr/>
        </p:nvSpPr>
        <p:spPr bwMode="auto">
          <a:xfrm>
            <a:off x="6184900" y="3373438"/>
            <a:ext cx="158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no arguments</a:t>
            </a:r>
          </a:p>
        </p:txBody>
      </p:sp>
      <p:sp>
        <p:nvSpPr>
          <p:cNvPr id="211977" name="Text Box 9">
            <a:extLst>
              <a:ext uri="{FF2B5EF4-FFF2-40B4-BE49-F238E27FC236}">
                <a16:creationId xmlns:a16="http://schemas.microsoft.com/office/drawing/2014/main" id="{61B69105-CB3E-3C21-1EFA-1997D7AE889B}"/>
              </a:ext>
            </a:extLst>
          </p:cNvPr>
          <p:cNvSpPr txBox="1">
            <a:spLocks noChangeArrowheads="1"/>
          </p:cNvSpPr>
          <p:nvPr/>
        </p:nvSpPr>
        <p:spPr bwMode="auto">
          <a:xfrm>
            <a:off x="6470650" y="5043487"/>
            <a:ext cx="168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two arguments</a:t>
            </a:r>
          </a:p>
        </p:txBody>
      </p:sp>
      <p:sp>
        <p:nvSpPr>
          <p:cNvPr id="211978" name="Text Box 10">
            <a:extLst>
              <a:ext uri="{FF2B5EF4-FFF2-40B4-BE49-F238E27FC236}">
                <a16:creationId xmlns:a16="http://schemas.microsoft.com/office/drawing/2014/main" id="{68880133-196C-E16E-7928-2817DAF5CA7C}"/>
              </a:ext>
            </a:extLst>
          </p:cNvPr>
          <p:cNvSpPr txBox="1">
            <a:spLocks noChangeArrowheads="1"/>
          </p:cNvSpPr>
          <p:nvPr/>
        </p:nvSpPr>
        <p:spPr bwMode="auto">
          <a:xfrm>
            <a:off x="5022850" y="6262688"/>
            <a:ext cx="159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one argument</a:t>
            </a:r>
          </a:p>
        </p:txBody>
      </p:sp>
      <p:sp>
        <p:nvSpPr>
          <p:cNvPr id="211981" name="Text Box 13">
            <a:extLst>
              <a:ext uri="{FF2B5EF4-FFF2-40B4-BE49-F238E27FC236}">
                <a16:creationId xmlns:a16="http://schemas.microsoft.com/office/drawing/2014/main" id="{F9385E12-BB19-F854-818B-98D046FA0377}"/>
              </a:ext>
            </a:extLst>
          </p:cNvPr>
          <p:cNvSpPr txBox="1">
            <a:spLocks noChangeArrowheads="1"/>
          </p:cNvSpPr>
          <p:nvPr/>
        </p:nvSpPr>
        <p:spPr bwMode="auto">
          <a:xfrm>
            <a:off x="3076575" y="3732213"/>
            <a:ext cx="200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object       method</a:t>
            </a:r>
          </a:p>
        </p:txBody>
      </p:sp>
      <p:sp>
        <p:nvSpPr>
          <p:cNvPr id="211983" name="Line 15">
            <a:extLst>
              <a:ext uri="{FF2B5EF4-FFF2-40B4-BE49-F238E27FC236}">
                <a16:creationId xmlns:a16="http://schemas.microsoft.com/office/drawing/2014/main" id="{242C1BAC-8C74-2B60-E76E-855C5381260C}"/>
              </a:ext>
            </a:extLst>
          </p:cNvPr>
          <p:cNvSpPr>
            <a:spLocks noChangeShapeType="1"/>
          </p:cNvSpPr>
          <p:nvPr/>
        </p:nvSpPr>
        <p:spPr bwMode="auto">
          <a:xfrm flipH="1" flipV="1">
            <a:off x="3152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5" name="Line 17">
            <a:extLst>
              <a:ext uri="{FF2B5EF4-FFF2-40B4-BE49-F238E27FC236}">
                <a16:creationId xmlns:a16="http://schemas.microsoft.com/office/drawing/2014/main" id="{C3DBB363-0C9A-FCD1-4C9D-8B4BD1F743C6}"/>
              </a:ext>
            </a:extLst>
          </p:cNvPr>
          <p:cNvSpPr>
            <a:spLocks noChangeShapeType="1"/>
          </p:cNvSpPr>
          <p:nvPr/>
        </p:nvSpPr>
        <p:spPr bwMode="auto">
          <a:xfrm flipH="1" flipV="1">
            <a:off x="3914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7" name="Oval 19">
            <a:extLst>
              <a:ext uri="{FF2B5EF4-FFF2-40B4-BE49-F238E27FC236}">
                <a16:creationId xmlns:a16="http://schemas.microsoft.com/office/drawing/2014/main" id="{F43EE914-E01F-D66B-B437-CB28594CFD87}"/>
              </a:ext>
            </a:extLst>
          </p:cNvPr>
          <p:cNvSpPr>
            <a:spLocks noChangeArrowheads="1"/>
          </p:cNvSpPr>
          <p:nvPr/>
        </p:nvSpPr>
        <p:spPr bwMode="auto">
          <a:xfrm>
            <a:off x="3305175" y="3365156"/>
            <a:ext cx="152400" cy="1524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1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9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9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9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19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19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19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19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19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1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6" grpId="0"/>
      <p:bldP spid="211977" grpId="0"/>
      <p:bldP spid="211978" grpId="0"/>
      <p:bldP spid="211981" grpId="0"/>
      <p:bldP spid="21198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C00508D2-F7A4-747A-6BDA-14854127F0EB}"/>
              </a:ext>
            </a:extLst>
          </p:cNvPr>
          <p:cNvSpPr>
            <a:spLocks noGrp="1" noChangeArrowheads="1"/>
          </p:cNvSpPr>
          <p:nvPr>
            <p:ph type="title"/>
          </p:nvPr>
        </p:nvSpPr>
        <p:spPr/>
        <p:txBody>
          <a:bodyPr/>
          <a:lstStyle/>
          <a:p>
            <a:pPr eaLnBrk="1" hangingPunct="1"/>
            <a:r>
              <a:rPr lang="en-US" altLang="en-US" sz="3600"/>
              <a:t>Kinds of string methods</a:t>
            </a:r>
          </a:p>
        </p:txBody>
      </p:sp>
      <p:sp>
        <p:nvSpPr>
          <p:cNvPr id="9220" name="Rectangle 3">
            <a:extLst>
              <a:ext uri="{FF2B5EF4-FFF2-40B4-BE49-F238E27FC236}">
                <a16:creationId xmlns:a16="http://schemas.microsoft.com/office/drawing/2014/main" id="{D16D0C26-1B3D-04F5-E8E7-38BCB8AC58A5}"/>
              </a:ext>
            </a:extLst>
          </p:cNvPr>
          <p:cNvSpPr>
            <a:spLocks noGrp="1" noChangeArrowheads="1"/>
          </p:cNvSpPr>
          <p:nvPr>
            <p:ph type="body" idx="1"/>
          </p:nvPr>
        </p:nvSpPr>
        <p:spPr>
          <a:xfrm>
            <a:off x="152400" y="762000"/>
            <a:ext cx="8686800" cy="5943600"/>
          </a:xfrm>
        </p:spPr>
        <p:txBody>
          <a:bodyPr/>
          <a:lstStyle/>
          <a:p>
            <a:pPr marL="0" indent="0"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 bird = "Parrot LIKES you"</a:t>
            </a:r>
            <a:endParaRPr lang="en-US" altLang="en-US" sz="2000" dirty="0"/>
          </a:p>
          <a:p>
            <a:pPr eaLnBrk="1" hangingPunct="1">
              <a:lnSpc>
                <a:spcPct val="90000"/>
              </a:lnSpc>
              <a:defRPr/>
            </a:pPr>
            <a:r>
              <a:rPr lang="en-US" altLang="en-US" sz="2000" dirty="0"/>
              <a:t>Casing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bird.capitalize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bird.lower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bird.title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bird.swapcase</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pARROT</a:t>
            </a:r>
            <a:r>
              <a:rPr lang="en-US" altLang="en-US" sz="1400" dirty="0">
                <a:latin typeface="Courier New" panose="02070309020205020404" pitchFamily="49" charset="0"/>
                <a:cs typeface="Courier New" panose="02070309020205020404" pitchFamily="49" charset="0"/>
              </a:rPr>
              <a: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bird.upper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2000" dirty="0">
                <a:ea typeface="+mn-ea"/>
                <a:cs typeface="+mn-cs"/>
              </a:rPr>
              <a:t>Is it one of these?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bird.isalnum</a:t>
            </a:r>
            <a:r>
              <a:rPr lang="en-US" altLang="en-US" sz="1400" dirty="0">
                <a:latin typeface="Courier New" panose="02070309020205020404" pitchFamily="49" charset="0"/>
                <a:cs typeface="Courier New" panose="02070309020205020404" pitchFamily="49" charset="0"/>
              </a:rPr>
              <a:t>() -&gt; True        "</a:t>
            </a:r>
            <a:r>
              <a:rPr lang="en-US" altLang="en-US" sz="1400" dirty="0" err="1">
                <a:latin typeface="Courier New" panose="02070309020205020404" pitchFamily="49" charset="0"/>
                <a:cs typeface="Courier New" panose="02070309020205020404" pitchFamily="49" charset="0"/>
              </a:rPr>
              <a:t>rr</a:t>
            </a:r>
            <a:r>
              <a:rPr lang="en-US" altLang="en-US" sz="1400" dirty="0">
                <a:latin typeface="Courier New" panose="02070309020205020404" pitchFamily="49" charset="0"/>
                <a:cs typeface="Courier New" panose="02070309020205020404" pitchFamily="49" charset="0"/>
              </a:rPr>
              <a:t>&amp;#ha@/gg".</a:t>
            </a:r>
            <a:r>
              <a:rPr lang="en-US" altLang="en-US" sz="1400" dirty="0" err="1">
                <a:latin typeface="Courier New" panose="02070309020205020404" pitchFamily="49" charset="0"/>
                <a:cs typeface="Courier New" panose="02070309020205020404" pitchFamily="49" charset="0"/>
              </a:rPr>
              <a:t>isalnum</a:t>
            </a:r>
            <a:r>
              <a:rPr lang="en-US" altLang="en-US" sz="1400" dirty="0">
                <a:latin typeface="Courier New" panose="02070309020205020404" pitchFamily="49" charset="0"/>
                <a:cs typeface="Courier New" panose="02070309020205020404" pitchFamily="49" charset="0"/>
              </a:rPr>
              <a:t>()-&gt; False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bird.isalpha</a:t>
            </a:r>
            <a:r>
              <a:rPr lang="en-US" altLang="en-US" sz="1400" dirty="0">
                <a:latin typeface="Courier New" panose="02070309020205020404" pitchFamily="49" charset="0"/>
                <a:cs typeface="Courier New" panose="02070309020205020404" pitchFamily="49" charset="0"/>
              </a:rPr>
              <a:t>() -&gt; True        "abc1".isalpha()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"2.34".isdigit() -&gt; False     "234".isdigit()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bird.islower</a:t>
            </a:r>
            <a:r>
              <a:rPr lang="en-US" altLang="en-US" sz="1400" dirty="0">
                <a:latin typeface="Courier New" panose="02070309020205020404" pitchFamily="49" charset="0"/>
                <a:cs typeface="Courier New" panose="02070309020205020404" pitchFamily="49" charset="0"/>
              </a:rPr>
              <a:t>() -&gt; False       "but </a:t>
            </a:r>
            <a:r>
              <a:rPr lang="en-US" altLang="en-US" sz="1400" dirty="0" err="1">
                <a:latin typeface="Courier New" panose="02070309020205020404" pitchFamily="49" charset="0"/>
                <a:cs typeface="Courier New" panose="02070309020205020404" pitchFamily="49" charset="0"/>
              </a:rPr>
              <a:t>i</a:t>
            </a:r>
            <a:r>
              <a:rPr lang="en-US" altLang="en-US" sz="1400" dirty="0">
                <a:latin typeface="Courier New" panose="02070309020205020404" pitchFamily="49" charset="0"/>
                <a:cs typeface="Courier New" panose="02070309020205020404" pitchFamily="49" charset="0"/>
              </a:rPr>
              <a:t> am".</a:t>
            </a:r>
            <a:r>
              <a:rPr lang="en-US" altLang="en-US" sz="1400" dirty="0" err="1">
                <a:latin typeface="Courier New" panose="02070309020205020404" pitchFamily="49" charset="0"/>
                <a:cs typeface="Courier New" panose="02070309020205020404" pitchFamily="49" charset="0"/>
              </a:rPr>
              <a:t>islower</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bird.isspace</a:t>
            </a:r>
            <a:r>
              <a:rPr lang="en-US" altLang="en-US" sz="1400" dirty="0">
                <a:latin typeface="Courier New" panose="02070309020205020404" pitchFamily="49" charset="0"/>
                <a:cs typeface="Courier New" panose="02070309020205020404" pitchFamily="49" charset="0"/>
              </a:rPr>
              <a:t>() -&gt; False       "\n\t\t   \n".</a:t>
            </a:r>
            <a:r>
              <a:rPr lang="en-US" altLang="en-US" sz="1400" dirty="0" err="1">
                <a:latin typeface="Courier New" panose="02070309020205020404" pitchFamily="49" charset="0"/>
                <a:cs typeface="Courier New" panose="02070309020205020404" pitchFamily="49" charset="0"/>
              </a:rPr>
              <a:t>isspace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bird.istitle</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istitle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bird.isupper</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isupper</a:t>
            </a:r>
            <a:r>
              <a:rPr lang="en-US" altLang="en-US" sz="1400" dirty="0">
                <a:latin typeface="Courier New" panose="02070309020205020404" pitchFamily="49" charset="0"/>
                <a:cs typeface="Courier New" panose="02070309020205020404" pitchFamily="49" charset="0"/>
              </a:rPr>
              <a:t>()-&gt;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p>
          <a:p>
            <a:pPr eaLnBrk="1" hangingPunct="1">
              <a:lnSpc>
                <a:spcPct val="90000"/>
              </a:lnSpc>
              <a:defRPr/>
            </a:pPr>
            <a:r>
              <a:rPr lang="en-US" altLang="en-US" sz="2000" dirty="0"/>
              <a:t>Position/presence of substrings</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("o")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("q") -&gt; -1</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ot</a:t>
            </a:r>
            <a:r>
              <a:rPr lang="en-US" altLang="en-US" sz="1400" dirty="0">
                <a:latin typeface="Courier New" panose="02070309020205020404" pitchFamily="49" charset="0"/>
                <a:cs typeface="Courier New" panose="02070309020205020404" pitchFamily="49" charset="0"/>
              </a:rPr>
              <a:t>")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("q") -&gt; </a:t>
            </a:r>
            <a:r>
              <a:rPr lang="en-US" altLang="en-US" sz="1400" dirty="0" err="1">
                <a:latin typeface="Courier New" panose="02070309020205020404" pitchFamily="49" charset="0"/>
                <a:cs typeface="Courier New" panose="02070309020205020404" pitchFamily="49" charset="0"/>
              </a:rPr>
              <a:t>ValueError</a:t>
            </a:r>
            <a:r>
              <a:rPr lang="en-US" altLang="en-US" sz="1400" dirty="0">
                <a:latin typeface="Courier New" panose="02070309020205020404" pitchFamily="49" charset="0"/>
                <a:cs typeface="Courier New" panose="02070309020205020404" pitchFamily="49" charset="0"/>
              </a:rPr>
              <a:t>: substring not found  </a:t>
            </a:r>
            <a:endParaRPr lang="en-US" altLang="en-US" sz="2400" dirty="0"/>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bird.startswith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bird.endsswith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True</a:t>
            </a:r>
          </a:p>
          <a:p>
            <a:pPr eaLnBrk="1" hangingPunct="1">
              <a:lnSpc>
                <a:spcPct val="90000"/>
              </a:lnSpc>
              <a:defRPr/>
            </a:pPr>
            <a:endParaRPr lang="en-US" altLang="en-US" sz="2400" dirty="0"/>
          </a:p>
        </p:txBody>
      </p:sp>
      <p:sp>
        <p:nvSpPr>
          <p:cNvPr id="18437" name="Rectangle 4">
            <a:extLst>
              <a:ext uri="{FF2B5EF4-FFF2-40B4-BE49-F238E27FC236}">
                <a16:creationId xmlns:a16="http://schemas.microsoft.com/office/drawing/2014/main" id="{54FD1736-3F3D-8164-335E-102B81BB1F12}"/>
              </a:ext>
            </a:extLst>
          </p:cNvPr>
          <p:cNvSpPr>
            <a:spLocks noChangeArrowheads="1"/>
          </p:cNvSpPr>
          <p:nvPr/>
        </p:nvSpPr>
        <p:spPr bwMode="auto">
          <a:xfrm>
            <a:off x="5410200" y="277813"/>
            <a:ext cx="3581400" cy="306387"/>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1400" dirty="0" err="1">
                <a:latin typeface="+mn-lt"/>
              </a:rPr>
              <a:t>object</a:t>
            </a:r>
            <a:r>
              <a:rPr lang="en-US" altLang="en-US" sz="2800" b="1" dirty="0" err="1">
                <a:latin typeface="+mn-lt"/>
              </a:rPr>
              <a:t>.</a:t>
            </a:r>
            <a:r>
              <a:rPr lang="en-US" altLang="en-US" sz="1400" dirty="0" err="1">
                <a:latin typeface="+mn-lt"/>
              </a:rPr>
              <a:t>method</a:t>
            </a:r>
            <a:r>
              <a:rPr lang="en-US" altLang="en-US" sz="1400" dirty="0">
                <a:latin typeface="+mn-lt"/>
              </a:rPr>
              <a:t>(argument 1, argument 2,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a:extLst>
              <a:ext uri="{FF2B5EF4-FFF2-40B4-BE49-F238E27FC236}">
                <a16:creationId xmlns:a16="http://schemas.microsoft.com/office/drawing/2014/main" id="{E8783785-AD93-FAD8-91DE-1474A2BF6D85}"/>
              </a:ext>
            </a:extLst>
          </p:cNvPr>
          <p:cNvSpPr>
            <a:spLocks noGrp="1" noChangeArrowheads="1"/>
          </p:cNvSpPr>
          <p:nvPr>
            <p:ph type="body" idx="1"/>
          </p:nvPr>
        </p:nvSpPr>
        <p:spPr>
          <a:xfrm>
            <a:off x="152400" y="228600"/>
            <a:ext cx="8915400" cy="6096000"/>
          </a:xfrm>
        </p:spPr>
        <p:txBody>
          <a:bodyPr/>
          <a:lstStyle/>
          <a:p>
            <a:pPr eaLnBrk="1" hangingPunct="1">
              <a:lnSpc>
                <a:spcPct val="90000"/>
              </a:lnSpc>
              <a:defRPr/>
            </a:pPr>
            <a:r>
              <a:rPr lang="en-US" altLang="en-US" sz="1800" dirty="0"/>
              <a:t>Formatting</a:t>
            </a:r>
            <a:r>
              <a:rPr lang="en-US" altLang="en-US" sz="2000" dirty="0"/>
              <a:t>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{1}-bird is {0} feet </a:t>
            </a:r>
            <a:r>
              <a:rPr lang="en-US" altLang="en-US" sz="1400" dirty="0" err="1">
                <a:latin typeface="Courier New" panose="02070309020205020404" pitchFamily="49" charset="0"/>
                <a:cs typeface="Courier New" panose="02070309020205020404" pitchFamily="49" charset="0"/>
              </a:rPr>
              <a:t>tall</a:t>
            </a:r>
            <a:r>
              <a:rPr lang="en-US" altLang="en-US" sz="1400" dirty="0" err="1">
                <a:solidFill>
                  <a:prstClr val="black"/>
                </a:solidFill>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.format</a:t>
            </a:r>
            <a:r>
              <a:rPr lang="en-US" altLang="en-US" sz="1400" dirty="0">
                <a:latin typeface="Courier New" panose="02070309020205020404" pitchFamily="49" charset="0"/>
                <a:cs typeface="Courier New" panose="02070309020205020404" pitchFamily="49" charset="0"/>
              </a:rPr>
              <a:t>(2, </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Polly</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-&gt; Polly-bird is 2 feet tall</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rjust</a:t>
            </a:r>
            <a:r>
              <a:rPr lang="en-US" altLang="en-US" sz="1400" dirty="0">
                <a:latin typeface="Courier New" panose="02070309020205020404" pitchFamily="49" charset="0"/>
                <a:cs typeface="Courier New" panose="02070309020205020404" pitchFamily="49" charset="0"/>
              </a:rPr>
              <a:t>(6) -&gt; '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123</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.zfill(6) -&gt; '000123‘</a:t>
            </a:r>
          </a:p>
          <a:p>
            <a:pPr lvl="1" eaLnBrk="1" hangingPunct="1">
              <a:lnSpc>
                <a:spcPct val="90000"/>
              </a:lnSpc>
              <a:defRPr/>
            </a:pPr>
            <a:r>
              <a:rPr lang="en-US" altLang="en-US" sz="1400" b="1" dirty="0">
                <a:cs typeface="Courier New" panose="02070309020205020404" pitchFamily="49" charset="0"/>
              </a:rPr>
              <a:t>Stripping</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lstrip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rstrip</a:t>
            </a:r>
            <a:r>
              <a:rPr lang="en-US" altLang="en-US" sz="1400" dirty="0">
                <a:latin typeface="Courier New" panose="02070309020205020404" pitchFamily="49" charset="0"/>
                <a:cs typeface="Courier New" panose="02070309020205020404" pitchFamily="49" charset="0"/>
              </a:rPr>
              <a:t>() -&gt; '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marL="342900" lvl="1" indent="-342900" eaLnBrk="1" hangingPunct="1">
              <a:lnSpc>
                <a:spcPct val="90000"/>
              </a:lnSpc>
              <a:buFontTx/>
              <a:buChar char="•"/>
              <a:defRPr/>
            </a:pPr>
            <a:r>
              <a:rPr lang="en-US" altLang="en-US" sz="1800" dirty="0">
                <a:ea typeface="+mn-ea"/>
                <a:cs typeface="+mn-cs"/>
              </a:rPr>
              <a:t>Encoding</a:t>
            </a:r>
          </a:p>
          <a:p>
            <a:pPr marL="0" lvl="1" indent="0" eaLnBrk="1" hangingPunct="1">
              <a:lnSpc>
                <a:spcPct val="90000"/>
              </a:lnSpc>
              <a:defRPr/>
            </a:pPr>
            <a:r>
              <a:rPr lang="fr-FR" altLang="en-US" sz="1400" dirty="0" err="1">
                <a:latin typeface="Courier New" panose="02070309020205020404" pitchFamily="49" charset="0"/>
                <a:cs typeface="Courier New" panose="02070309020205020404" pitchFamily="49" charset="0"/>
              </a:rPr>
              <a:t>myStr</a:t>
            </a:r>
            <a:r>
              <a:rPr lang="fr-FR" altLang="en-US" sz="1400" dirty="0">
                <a:latin typeface="Courier New" panose="02070309020205020404" pitchFamily="49" charset="0"/>
                <a:cs typeface="Courier New" panose="02070309020205020404" pitchFamily="49" charset="0"/>
              </a:rPr>
              <a:t> = </a:t>
            </a:r>
            <a:r>
              <a:rPr lang="fr-FR" altLang="en-US" sz="1400" dirty="0" err="1">
                <a:latin typeface="Courier New" panose="02070309020205020404" pitchFamily="49" charset="0"/>
                <a:cs typeface="Courier New" panose="02070309020205020404" pitchFamily="49" charset="0"/>
              </a:rPr>
              <a:t>u'US</a:t>
            </a:r>
            <a:r>
              <a:rPr lang="fr-FR" altLang="en-US" sz="1400" dirty="0">
                <a:latin typeface="Courier New" panose="02070309020205020404" pitchFamily="49" charset="0"/>
                <a:cs typeface="Courier New" panose="02070309020205020404" pitchFamily="49" charset="0"/>
              </a:rPr>
              <a:t>, National </a:t>
            </a:r>
            <a:r>
              <a:rPr lang="fr-FR" altLang="en-US" sz="1400" dirty="0" err="1">
                <a:latin typeface="Courier New" panose="02070309020205020404" pitchFamily="49" charset="0"/>
                <a:cs typeface="Courier New" panose="02070309020205020404" pitchFamily="49" charset="0"/>
              </a:rPr>
              <a:t>Immunization</a:t>
            </a:r>
            <a:r>
              <a:rPr lang="fr-FR" altLang="en-US" sz="1400" dirty="0">
                <a:latin typeface="Courier New" panose="02070309020205020404" pitchFamily="49" charset="0"/>
                <a:cs typeface="Courier New" panose="02070309020205020404" pitchFamily="49" charset="0"/>
              </a:rPr>
              <a:t> SurveyQ1/2012-Q4\u2020</a:t>
            </a:r>
            <a:r>
              <a:rPr lang="en-US" altLang="en-US" sz="1400" dirty="0">
                <a:solidFill>
                  <a:prstClr val="black"/>
                </a:solidFill>
                <a:latin typeface="Courier New" panose="02070309020205020404" pitchFamily="49" charset="0"/>
                <a:cs typeface="Courier New" panose="02070309020205020404" pitchFamily="49" charset="0"/>
              </a:rPr>
              <a:t>'</a:t>
            </a:r>
            <a:endParaRPr lang="fr-FR" altLang="en-US" sz="1400" dirty="0">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latin typeface="Courier New" panose="02070309020205020404" pitchFamily="49" charset="0"/>
                <a:cs typeface="Courier New" panose="02070309020205020404" pitchFamily="49" charset="0"/>
              </a:rPr>
              <a:t>myStr.encode</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ascii</a:t>
            </a:r>
            <a:r>
              <a:rPr lang="en-US" altLang="en-US" sz="1400" dirty="0">
                <a:latin typeface="Courier New" panose="02070309020205020404" pitchFamily="49" charset="0"/>
                <a:cs typeface="Courier New" panose="02070309020205020404" pitchFamily="49" charset="0"/>
              </a:rPr>
              <a:t>', 'ignore') -&gt; 'US, National Immunization SurveyQ1/2012-Q4'</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1800" dirty="0">
                <a:ea typeface="+mn-ea"/>
                <a:cs typeface="+mn-cs"/>
              </a:rPr>
              <a:t>Replacing</a:t>
            </a:r>
          </a:p>
          <a:p>
            <a:pPr marL="0" lvl="1" indent="0" eaLnBrk="1" hangingPunct="1">
              <a:lnSpc>
                <a:spcPct val="90000"/>
              </a:lnSpc>
              <a:defRPr/>
            </a:pPr>
            <a:r>
              <a:rPr lang="en-US" altLang="en-US" sz="1400" dirty="0">
                <a:latin typeface="Courier New" panose="02070309020205020404" pitchFamily="49" charset="0"/>
                <a:cs typeface="Courier New" panose="02070309020205020404" pitchFamily="49" charset="0"/>
              </a:rPr>
              <a:t>bird = "Parrot LIKES you"</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solidFill>
                  <a:prstClr val="black"/>
                </a:solidFill>
                <a:latin typeface="Courier New" panose="02070309020205020404" pitchFamily="49" charset="0"/>
                <a:cs typeface="Courier New" panose="02070309020205020404" pitchFamily="49" charset="0"/>
              </a:rPr>
              <a:t>bird.replace</a:t>
            </a:r>
            <a:r>
              <a:rPr lang="en-US" altLang="en-US" sz="1400" dirty="0">
                <a:solidFill>
                  <a:prstClr val="black"/>
                </a:solidFill>
                <a:latin typeface="Courier New" panose="02070309020205020404" pitchFamily="49" charset="0"/>
                <a:cs typeface="Courier New" panose="02070309020205020404" pitchFamily="49" charset="0"/>
              </a:rPr>
              <a:t>("LIKES", "adores") -&gt; 'Parrot adores you'    </a:t>
            </a:r>
          </a:p>
          <a:p>
            <a:pPr marL="0" lvl="1" indent="0" eaLnBrk="1" hangingPunct="1">
              <a:lnSpc>
                <a:spcPct val="90000"/>
              </a:lnSpc>
              <a:defRPr/>
            </a:pPr>
            <a:endParaRPr lang="en-US" altLang="en-US" sz="2000" dirty="0">
              <a:ea typeface="+mn-ea"/>
              <a:cs typeface="+mn-cs"/>
            </a:endParaRPr>
          </a:p>
          <a:p>
            <a:pPr marL="342900" lvl="1" indent="-342900" eaLnBrk="1" hangingPunct="1">
              <a:lnSpc>
                <a:spcPct val="90000"/>
              </a:lnSpc>
              <a:buFontTx/>
              <a:buChar char="•"/>
              <a:defRPr/>
            </a:pPr>
            <a:r>
              <a:rPr lang="en-US" altLang="en-US" sz="1800" dirty="0">
                <a:ea typeface="+mn-ea"/>
                <a:cs typeface="+mn-cs"/>
              </a:rPr>
              <a:t>Split/joining</a:t>
            </a: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'11:50:22.040000'.split('</a:t>
            </a:r>
            <a:r>
              <a:rPr lang="en-US" altLang="en-US" sz="1400" dirty="0">
                <a:latin typeface="Courier New" panose="02070309020205020404" pitchFamily="49" charset="0"/>
                <a:cs typeface="Courier New" panose="02070309020205020404" pitchFamily="49" charset="0"/>
              </a:rPr>
              <a:t>:</a:t>
            </a:r>
            <a:r>
              <a:rPr lang="en-US" altLang="en-US" sz="1400" dirty="0">
                <a:solidFill>
                  <a:prstClr val="black"/>
                </a:solidFill>
                <a:latin typeface="Courier New" panose="02070309020205020404" pitchFamily="49" charset="0"/>
                <a:cs typeface="Courier New" panose="02070309020205020404" pitchFamily="49" charset="0"/>
              </a:rPr>
              <a:t>') -&gt; ['11', '50', '22.040000']</a:t>
            </a:r>
            <a:br>
              <a:rPr lang="en-US" altLang="en-US" sz="2000" dirty="0">
                <a:ea typeface="+mn-ea"/>
                <a:cs typeface="+mn-cs"/>
              </a:rPr>
            </a:br>
            <a:br>
              <a:rPr lang="en-US" altLang="en-US" sz="2000" dirty="0">
                <a:ea typeface="+mn-ea"/>
                <a:cs typeface="+mn-cs"/>
              </a:rPr>
            </a:br>
            <a:r>
              <a:rPr lang="en-US" altLang="en-US" sz="1400" dirty="0">
                <a:solidFill>
                  <a:prstClr val="black"/>
                </a:solidFill>
                <a:latin typeface="Courier New" panose="02070309020205020404" pitchFamily="49" charset="0"/>
                <a:cs typeface="Courier New" panose="02070309020205020404" pitchFamily="49" charset="0"/>
              </a:rPr>
              <a:t>'One potato, two potato, three potato </a:t>
            </a:r>
            <a:r>
              <a:rPr lang="en-US" altLang="en-US" sz="1400" dirty="0" err="1">
                <a:solidFill>
                  <a:prstClr val="black"/>
                </a:solidFill>
                <a:latin typeface="Courier New" panose="02070309020205020404" pitchFamily="49" charset="0"/>
                <a:cs typeface="Courier New" panose="02070309020205020404" pitchFamily="49" charset="0"/>
              </a:rPr>
              <a:t>four'.split</a:t>
            </a:r>
            <a:r>
              <a:rPr lang="en-US" altLang="en-US" sz="1400" dirty="0">
                <a:solidFill>
                  <a:prstClr val="black"/>
                </a:solidFill>
                <a:latin typeface="Courier New" panose="02070309020205020404" pitchFamily="49" charset="0"/>
                <a:cs typeface="Courier New" panose="02070309020205020404" pitchFamily="49" charset="0"/>
              </a:rPr>
              <a:t>('potato') -&gt; </a:t>
            </a: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['One ', ', two ', ', three ', ' four']</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Mississippi'.split</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i</a:t>
            </a:r>
            <a:r>
              <a:rPr lang="en-US" altLang="en-US" sz="1400" dirty="0">
                <a:solidFill>
                  <a:prstClr val="black"/>
                </a:solidFill>
                <a:latin typeface="Courier New" panose="02070309020205020404" pitchFamily="49" charset="0"/>
                <a:cs typeface="Courier New" panose="02070309020205020404" pitchFamily="49" charset="0"/>
              </a:rPr>
              <a:t>') -&gt; ['M',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'pp', '']</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AC'.join</a:t>
            </a:r>
            <a:r>
              <a:rPr lang="en-US" altLang="en-US" sz="1400" dirty="0">
                <a:solidFill>
                  <a:prstClr val="black"/>
                </a:solidFill>
                <a:latin typeface="Courier New" panose="02070309020205020404" pitchFamily="49" charset="0"/>
                <a:cs typeface="Courier New" panose="02070309020205020404" pitchFamily="49" charset="0"/>
              </a:rPr>
              <a:t>(['M',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a:t>
            </a:r>
            <a:r>
              <a:rPr lang="en-US" altLang="en-US" sz="1400" dirty="0" err="1">
                <a:solidFill>
                  <a:prstClr val="black"/>
                </a:solidFill>
                <a:latin typeface="Courier New" panose="02070309020205020404" pitchFamily="49" charset="0"/>
                <a:cs typeface="Courier New" panose="02070309020205020404" pitchFamily="49" charset="0"/>
              </a:rPr>
              <a:t>ss</a:t>
            </a:r>
            <a:r>
              <a:rPr lang="en-US" altLang="en-US" sz="1400" dirty="0">
                <a:solidFill>
                  <a:prstClr val="black"/>
                </a:solidFill>
                <a:latin typeface="Courier New" panose="02070309020205020404" pitchFamily="49" charset="0"/>
                <a:cs typeface="Courier New" panose="02070309020205020404" pitchFamily="49" charset="0"/>
              </a:rPr>
              <a:t>', 'pp', '']) -&gt; '</a:t>
            </a:r>
            <a:r>
              <a:rPr lang="en-US" altLang="en-US" sz="1400" dirty="0" err="1">
                <a:solidFill>
                  <a:prstClr val="black"/>
                </a:solidFill>
                <a:latin typeface="Courier New" panose="02070309020205020404" pitchFamily="49" charset="0"/>
                <a:cs typeface="Courier New" panose="02070309020205020404" pitchFamily="49" charset="0"/>
              </a:rPr>
              <a:t>MACssACssACppAC</a:t>
            </a:r>
            <a:r>
              <a:rPr lang="en-US" altLang="en-US" sz="1400" dirty="0">
                <a:solidFill>
                  <a:prstClr val="black"/>
                </a:solidFill>
                <a:latin typeface="Courier New" panose="02070309020205020404" pitchFamily="49" charset="0"/>
                <a:cs typeface="Courier New" panose="02070309020205020404" pitchFamily="49" charset="0"/>
              </a:rPr>
              <a:t>'</a:t>
            </a:r>
          </a:p>
          <a:p>
            <a:pPr marL="0" lvl="1" indent="0" eaLnBrk="1" hangingPunct="1">
              <a:lnSpc>
                <a:spcPct val="90000"/>
              </a:lnSpc>
              <a:defRPr/>
            </a:pP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';'.join(['Raleigh', 'NC', '27695']) -&gt; 'Raleigh;NC;27695'</a:t>
            </a:r>
          </a:p>
        </p:txBody>
      </p:sp>
      <p:sp>
        <p:nvSpPr>
          <p:cNvPr id="36868" name="Rectangle 2">
            <a:extLst>
              <a:ext uri="{FF2B5EF4-FFF2-40B4-BE49-F238E27FC236}">
                <a16:creationId xmlns:a16="http://schemas.microsoft.com/office/drawing/2014/main" id="{9F733ED9-47CC-13BF-68BE-D3F530054C4B}"/>
              </a:ext>
            </a:extLst>
          </p:cNvPr>
          <p:cNvSpPr>
            <a:spLocks noGrp="1" noChangeArrowheads="1"/>
          </p:cNvSpPr>
          <p:nvPr>
            <p:ph type="title"/>
          </p:nvPr>
        </p:nvSpPr>
        <p:spPr>
          <a:xfrm>
            <a:off x="2819400" y="0"/>
            <a:ext cx="6126163" cy="495300"/>
          </a:xfrm>
        </p:spPr>
        <p:txBody>
          <a:bodyPr/>
          <a:lstStyle/>
          <a:p>
            <a:pPr eaLnBrk="1" hangingPunct="1"/>
            <a:r>
              <a:rPr lang="en-US" altLang="en-US" sz="3600"/>
              <a:t>kinds of string methods cont’d</a:t>
            </a:r>
          </a:p>
        </p:txBody>
      </p:sp>
      <p:grpSp>
        <p:nvGrpSpPr>
          <p:cNvPr id="36869" name="Group 5">
            <a:extLst>
              <a:ext uri="{FF2B5EF4-FFF2-40B4-BE49-F238E27FC236}">
                <a16:creationId xmlns:a16="http://schemas.microsoft.com/office/drawing/2014/main" id="{C9866623-29BF-D655-D69B-AE6DC5C6E863}"/>
              </a:ext>
            </a:extLst>
          </p:cNvPr>
          <p:cNvGrpSpPr>
            <a:grpSpLocks/>
          </p:cNvGrpSpPr>
          <p:nvPr/>
        </p:nvGrpSpPr>
        <p:grpSpPr bwMode="auto">
          <a:xfrm>
            <a:off x="6248400" y="1746250"/>
            <a:ext cx="1595438" cy="762000"/>
            <a:chOff x="6219412" y="2514600"/>
            <a:chExt cx="1595787" cy="762000"/>
          </a:xfrm>
        </p:grpSpPr>
        <p:pic>
          <p:nvPicPr>
            <p:cNvPr id="36871" name="Picture 2" descr="image of Unicode Character 'DAGGER' (U+2020)">
              <a:extLst>
                <a:ext uri="{FF2B5EF4-FFF2-40B4-BE49-F238E27FC236}">
                  <a16:creationId xmlns:a16="http://schemas.microsoft.com/office/drawing/2014/main" id="{E175E889-F960-4BFB-8287-B8C657E2E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5000"/>
            <a:stretch>
              <a:fillRect/>
            </a:stretch>
          </p:blipFill>
          <p:spPr bwMode="auto">
            <a:xfrm>
              <a:off x="6371812" y="2514600"/>
              <a:ext cx="46534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812EDCDD-0DE6-8792-EAE3-B0FF5C8D4C08}"/>
                </a:ext>
              </a:extLst>
            </p:cNvPr>
            <p:cNvCxnSpPr/>
            <p:nvPr/>
          </p:nvCxnSpPr>
          <p:spPr bwMode="auto">
            <a:xfrm flipH="1">
              <a:off x="6219412" y="2971800"/>
              <a:ext cx="304867" cy="3048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D1A0811B-CEFA-2DBF-E0D3-3C9BFCE208AE}"/>
                </a:ext>
              </a:extLst>
            </p:cNvPr>
            <p:cNvSpPr txBox="1"/>
            <p:nvPr/>
          </p:nvSpPr>
          <p:spPr>
            <a:xfrm>
              <a:off x="6705293" y="2514600"/>
              <a:ext cx="1109906" cy="261938"/>
            </a:xfrm>
            <a:prstGeom prst="rect">
              <a:avLst/>
            </a:prstGeom>
            <a:noFill/>
          </p:spPr>
          <p:txBody>
            <a:bodyPr wrap="none">
              <a:spAutoFit/>
            </a:bodyPr>
            <a:lstStyle/>
            <a:p>
              <a:pPr>
                <a:defRPr/>
              </a:pPr>
              <a:r>
                <a:rPr lang="en-US" sz="1050" dirty="0"/>
                <a:t>dagger symbol</a:t>
              </a:r>
            </a:p>
          </p:txBody>
        </p:sp>
      </p:grpSp>
      <p:sp>
        <p:nvSpPr>
          <p:cNvPr id="36870" name="TextBox 6">
            <a:extLst>
              <a:ext uri="{FF2B5EF4-FFF2-40B4-BE49-F238E27FC236}">
                <a16:creationId xmlns:a16="http://schemas.microsoft.com/office/drawing/2014/main" id="{AA29D4AF-0A98-20F6-0DEC-FC75EB3CB74E}"/>
              </a:ext>
            </a:extLst>
          </p:cNvPr>
          <p:cNvSpPr txBox="1">
            <a:spLocks noChangeArrowheads="1"/>
          </p:cNvSpPr>
          <p:nvPr/>
        </p:nvSpPr>
        <p:spPr bwMode="auto">
          <a:xfrm>
            <a:off x="6659563" y="3759200"/>
            <a:ext cx="27559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a:t>How could you use the</a:t>
            </a:r>
          </a:p>
          <a:p>
            <a:pPr>
              <a:spcBef>
                <a:spcPct val="0"/>
              </a:spcBef>
              <a:buFontTx/>
              <a:buNone/>
            </a:pPr>
            <a:r>
              <a:rPr lang="en-US" altLang="en-US" sz="1400"/>
              <a:t>replace method to remove the spaces?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0A37-E768-15DF-5869-B53553E3F9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D9A440-4612-3458-2DD7-FACD415C52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551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6E93-22F5-DA5C-25EA-8F54A5B3C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8339F1-5665-4CF0-B965-8EA90596CF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9855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452C832-C431-70CB-5AC1-3758BA62143D}"/>
              </a:ext>
            </a:extLst>
          </p:cNvPr>
          <p:cNvSpPr>
            <a:spLocks noGrp="1"/>
          </p:cNvSpPr>
          <p:nvPr>
            <p:ph type="title"/>
          </p:nvPr>
        </p:nvSpPr>
        <p:spPr/>
        <p:txBody>
          <a:bodyPr/>
          <a:lstStyle/>
          <a:p>
            <a:r>
              <a:rPr lang="en-US" altLang="en-US" sz="3600"/>
              <a:t>Script vs. Interactive windows</a:t>
            </a:r>
          </a:p>
        </p:txBody>
      </p:sp>
      <p:sp>
        <p:nvSpPr>
          <p:cNvPr id="3" name="Content Placeholder 2">
            <a:extLst>
              <a:ext uri="{FF2B5EF4-FFF2-40B4-BE49-F238E27FC236}">
                <a16:creationId xmlns:a16="http://schemas.microsoft.com/office/drawing/2014/main" id="{5DFD55F4-B63E-5F49-020B-261D161A012A}"/>
              </a:ext>
            </a:extLst>
          </p:cNvPr>
          <p:cNvSpPr>
            <a:spLocks noGrp="1"/>
          </p:cNvSpPr>
          <p:nvPr>
            <p:ph idx="1"/>
          </p:nvPr>
        </p:nvSpPr>
        <p:spPr>
          <a:xfrm>
            <a:off x="152400" y="914400"/>
            <a:ext cx="5181600" cy="5410200"/>
          </a:xfrm>
        </p:spPr>
        <p:txBody>
          <a:bodyPr/>
          <a:lstStyle/>
          <a:p>
            <a:pPr>
              <a:defRPr/>
            </a:pPr>
            <a:r>
              <a:rPr lang="en-US" sz="2800" dirty="0"/>
              <a:t>Script Window</a:t>
            </a:r>
          </a:p>
          <a:p>
            <a:pPr marL="914400" lvl="1" indent="-457200">
              <a:buFont typeface="+mj-lt"/>
              <a:buAutoNum type="arabicPeriod"/>
              <a:defRPr/>
            </a:pPr>
            <a:r>
              <a:rPr lang="en-US" sz="2000" dirty="0"/>
              <a:t>Write code.</a:t>
            </a:r>
          </a:p>
          <a:p>
            <a:pPr marL="914400" lvl="1" indent="-457200">
              <a:buFont typeface="+mj-lt"/>
              <a:buAutoNum type="arabicPeriod"/>
              <a:defRPr/>
            </a:pPr>
            <a:r>
              <a:rPr lang="en-US" sz="2000" dirty="0"/>
              <a:t>Save code.</a:t>
            </a:r>
          </a:p>
          <a:p>
            <a:pPr marL="914400" lvl="1" indent="-457200">
              <a:buFont typeface="+mj-lt"/>
              <a:buAutoNum type="arabicPeriod"/>
              <a:defRPr/>
            </a:pPr>
            <a:r>
              <a:rPr lang="en-US" sz="2000" dirty="0"/>
              <a:t>Run code.  (Code is not evaluated as soon as you click ‘Enter’)</a:t>
            </a:r>
          </a:p>
          <a:p>
            <a:pPr marL="914400" lvl="1" indent="-457200">
              <a:buFont typeface="+mj-lt"/>
              <a:buAutoNum type="arabicPeriod"/>
              <a:defRPr/>
            </a:pPr>
            <a:r>
              <a:rPr lang="en-US" sz="2000" dirty="0"/>
              <a:t>Close </a:t>
            </a:r>
            <a:r>
              <a:rPr lang="en-US" sz="2000" dirty="0" err="1"/>
              <a:t>PythonWin</a:t>
            </a:r>
            <a:r>
              <a:rPr lang="en-US" sz="2000" dirty="0"/>
              <a:t> and work is saved.</a:t>
            </a:r>
          </a:p>
          <a:p>
            <a:pPr>
              <a:defRPr/>
            </a:pPr>
            <a:r>
              <a:rPr lang="en-US" sz="2800" dirty="0"/>
              <a:t>The interactive environment:</a:t>
            </a:r>
          </a:p>
          <a:p>
            <a:pPr marL="857250" lvl="1" indent="-457200">
              <a:buFont typeface="+mj-lt"/>
              <a:buAutoNum type="arabicPeriod"/>
              <a:defRPr/>
            </a:pPr>
            <a:r>
              <a:rPr lang="en-US" sz="2000" dirty="0"/>
              <a:t>User types a line of code in the interactive window, for example, print("Hello").</a:t>
            </a:r>
          </a:p>
          <a:p>
            <a:pPr marL="857250" lvl="1" indent="-457200">
              <a:buFont typeface="+mj-lt"/>
              <a:buAutoNum type="arabicPeriod"/>
              <a:defRPr/>
            </a:pPr>
            <a:r>
              <a:rPr lang="en-US" sz="2000" dirty="0"/>
              <a:t>The user presses 'Enter' to indicate that the line of code is complete. </a:t>
            </a:r>
          </a:p>
          <a:p>
            <a:pPr marL="857250" lvl="1" indent="-457200">
              <a:buFont typeface="+mj-lt"/>
              <a:buAutoNum type="arabicPeriod"/>
              <a:defRPr/>
            </a:pPr>
            <a:r>
              <a:rPr lang="en-US" sz="2000" dirty="0"/>
              <a:t>The single line of code is run.</a:t>
            </a:r>
          </a:p>
          <a:p>
            <a:pPr marL="857250" lvl="1" indent="-457200">
              <a:buFont typeface="+mj-lt"/>
              <a:buAutoNum type="arabicPeriod"/>
              <a:defRPr/>
            </a:pPr>
            <a:r>
              <a:rPr lang="en-US" sz="2000" dirty="0"/>
              <a:t>Close </a:t>
            </a:r>
            <a:r>
              <a:rPr lang="en-US" sz="2000" dirty="0" err="1"/>
              <a:t>PythonWin</a:t>
            </a:r>
            <a:r>
              <a:rPr lang="en-US" sz="2000" dirty="0"/>
              <a:t> and all work is lost.</a:t>
            </a:r>
          </a:p>
        </p:txBody>
      </p:sp>
      <p:pic>
        <p:nvPicPr>
          <p:cNvPr id="20485" name="Picture 2" descr="http://courses.ncsu.edu/nr595d/common/images/PythonWin_small3.png">
            <a:extLst>
              <a:ext uri="{FF2B5EF4-FFF2-40B4-BE49-F238E27FC236}">
                <a16:creationId xmlns:a16="http://schemas.microsoft.com/office/drawing/2014/main" id="{FC367102-7E3E-6477-6383-30C50587EFC8}"/>
              </a:ext>
            </a:extLst>
          </p:cNvPr>
          <p:cNvPicPr>
            <a:picLocks noChangeAspect="1" noChangeArrowheads="1"/>
          </p:cNvPicPr>
          <p:nvPr/>
        </p:nvPicPr>
        <p:blipFill>
          <a:blip r:embed="rId3"/>
          <a:srcRect/>
          <a:stretch>
            <a:fillRect/>
          </a:stretch>
        </p:blipFill>
        <p:spPr bwMode="auto">
          <a:xfrm>
            <a:off x="5530850" y="620713"/>
            <a:ext cx="3292475" cy="2620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BC38E95-8791-66B4-0114-468709B3A8F5}"/>
              </a:ext>
            </a:extLst>
          </p:cNvPr>
          <p:cNvPicPr>
            <a:picLocks noChangeAspect="1"/>
          </p:cNvPicPr>
          <p:nvPr/>
        </p:nvPicPr>
        <p:blipFill>
          <a:blip r:embed="rId4"/>
          <a:stretch>
            <a:fillRect/>
          </a:stretch>
        </p:blipFill>
        <p:spPr>
          <a:xfrm>
            <a:off x="5562600" y="3678238"/>
            <a:ext cx="3260725" cy="3070225"/>
          </a:xfrm>
          <a:prstGeom prst="rect">
            <a:avLst/>
          </a:prstGeom>
          <a:ln>
            <a:noFill/>
          </a:ln>
          <a:effectLst>
            <a:outerShdw blurRad="292100" dist="139700" dir="2700000" algn="tl" rotWithShape="0">
              <a:srgbClr val="333333">
                <a:alpha val="65000"/>
              </a:srgbClr>
            </a:outerShdw>
          </a:effectLst>
        </p:spPr>
      </p:pic>
      <p:sp>
        <p:nvSpPr>
          <p:cNvPr id="38919" name="Rounded Rectangle 3">
            <a:extLst>
              <a:ext uri="{FF2B5EF4-FFF2-40B4-BE49-F238E27FC236}">
                <a16:creationId xmlns:a16="http://schemas.microsoft.com/office/drawing/2014/main" id="{A7F9416B-B7DB-5D5C-A2FB-316DC587D115}"/>
              </a:ext>
            </a:extLst>
          </p:cNvPr>
          <p:cNvSpPr>
            <a:spLocks noChangeArrowheads="1"/>
          </p:cNvSpPr>
          <p:nvPr/>
        </p:nvSpPr>
        <p:spPr bwMode="auto">
          <a:xfrm>
            <a:off x="6172200" y="5638800"/>
            <a:ext cx="1752600" cy="533400"/>
          </a:xfrm>
          <a:prstGeom prst="roundRect">
            <a:avLst>
              <a:gd name="adj" fmla="val 16667"/>
            </a:avLst>
          </a:prstGeom>
          <a:solidFill>
            <a:schemeClr val="bg1"/>
          </a:solidFill>
          <a:ln w="38100" algn="ctr">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800" dirty="0"/>
              <a:t>"Python Interpreter" window is interactive window in </a:t>
            </a:r>
            <a:r>
              <a:rPr lang="en-US" altLang="en-US" sz="800" dirty="0" err="1"/>
              <a:t>PyScripter</a:t>
            </a:r>
            <a:r>
              <a:rPr lang="en-US" altLang="en-US" sz="800" dirty="0"/>
              <a:t> and other IDEs.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E0273775-F969-A4B1-BF50-74E63FC09EE0}"/>
              </a:ext>
            </a:extLst>
          </p:cNvPr>
          <p:cNvSpPr>
            <a:spLocks noGrp="1" noChangeArrowheads="1"/>
          </p:cNvSpPr>
          <p:nvPr>
            <p:ph type="title"/>
          </p:nvPr>
        </p:nvSpPr>
        <p:spPr/>
        <p:txBody>
          <a:bodyPr/>
          <a:lstStyle/>
          <a:p>
            <a:pPr eaLnBrk="1" hangingPunct="1"/>
            <a:r>
              <a:rPr lang="en-US" altLang="en-US" sz="3600"/>
              <a:t>Tips for the interactive window</a:t>
            </a:r>
          </a:p>
        </p:txBody>
      </p:sp>
      <p:sp>
        <p:nvSpPr>
          <p:cNvPr id="273411" name="Rectangle 3">
            <a:extLst>
              <a:ext uri="{FF2B5EF4-FFF2-40B4-BE49-F238E27FC236}">
                <a16:creationId xmlns:a16="http://schemas.microsoft.com/office/drawing/2014/main" id="{FF2E5048-DEFF-2C5D-BEB0-469A201D272C}"/>
              </a:ext>
            </a:extLst>
          </p:cNvPr>
          <p:cNvSpPr>
            <a:spLocks noGrp="1" noChangeArrowheads="1"/>
          </p:cNvSpPr>
          <p:nvPr>
            <p:ph type="body" idx="1"/>
          </p:nvPr>
        </p:nvSpPr>
        <p:spPr>
          <a:xfrm>
            <a:off x="152400" y="762000"/>
            <a:ext cx="8686800" cy="5943600"/>
          </a:xfrm>
        </p:spPr>
        <p:txBody>
          <a:bodyPr/>
          <a:lstStyle/>
          <a:p>
            <a:pPr eaLnBrk="1" hangingPunct="1">
              <a:lnSpc>
                <a:spcPct val="80000"/>
              </a:lnSpc>
              <a:defRPr/>
            </a:pPr>
            <a:r>
              <a:rPr lang="en-US" altLang="en-US" sz="1600" dirty="0"/>
              <a:t>Interactive window command prompt:  &gt;&gt;&gt; </a:t>
            </a:r>
          </a:p>
          <a:p>
            <a:pPr lvl="2" eaLnBrk="1" hangingPunct="1">
              <a:lnSpc>
                <a:spcPct val="80000"/>
              </a:lnSpc>
              <a:defRPr/>
            </a:pPr>
            <a:r>
              <a:rPr lang="en-US" altLang="en-US" sz="1600" dirty="0"/>
              <a:t>Must be a space between prompt and code   </a:t>
            </a:r>
          </a:p>
          <a:p>
            <a:pPr lvl="2" eaLnBrk="1" hangingPunct="1">
              <a:lnSpc>
                <a:spcPct val="80000"/>
              </a:lnSpc>
              <a:defRPr/>
            </a:pPr>
            <a:r>
              <a:rPr lang="en-US" altLang="en-US" sz="1600" dirty="0"/>
              <a:t>Hitting Return takes you to the right spot.  </a:t>
            </a:r>
          </a:p>
          <a:p>
            <a:pPr marL="914400" lvl="2" indent="0" eaLnBrk="1" hangingPunct="1">
              <a:lnSpc>
                <a:spcPct val="80000"/>
              </a:lnSpc>
              <a:buFontTx/>
              <a:buNone/>
              <a:defRPr/>
            </a:pPr>
            <a:r>
              <a:rPr lang="en-US" altLang="en-US" sz="1600" dirty="0"/>
              <a:t>Don’t space or backspace before typing.</a:t>
            </a:r>
          </a:p>
          <a:p>
            <a:pPr lvl="1" eaLnBrk="1" hangingPunct="1">
              <a:lnSpc>
                <a:spcPct val="80000"/>
              </a:lnSpc>
              <a:defRPr/>
            </a:pPr>
            <a:endParaRPr lang="en-US" altLang="en-US" sz="1400" dirty="0"/>
          </a:p>
          <a:p>
            <a:pPr eaLnBrk="1" hangingPunct="1">
              <a:lnSpc>
                <a:spcPct val="80000"/>
              </a:lnSpc>
              <a:defRPr/>
            </a:pPr>
            <a:r>
              <a:rPr lang="en-US" altLang="en-US" sz="1600" dirty="0"/>
              <a:t>If a command doesn’t work, hit Return key (or Enter key), then retype it.</a:t>
            </a:r>
            <a:br>
              <a:rPr lang="en-US" altLang="en-US" sz="1600" dirty="0"/>
            </a:br>
            <a:endParaRPr lang="en-US" altLang="en-US" sz="1600" dirty="0"/>
          </a:p>
          <a:p>
            <a:pPr eaLnBrk="1" hangingPunct="1">
              <a:lnSpc>
                <a:spcPct val="80000"/>
              </a:lnSpc>
              <a:defRPr/>
            </a:pPr>
            <a:r>
              <a:rPr lang="en-US" altLang="en-US" sz="1600" dirty="0"/>
              <a:t>In the interactive window you can print variable value with or without ‘</a:t>
            </a:r>
            <a:r>
              <a:rPr lang="en-US" altLang="en-US" sz="1600" b="1" dirty="0"/>
              <a:t>print</a:t>
            </a:r>
            <a:r>
              <a:rPr lang="en-US" altLang="en-US" sz="1600" dirty="0"/>
              <a:t>’.</a:t>
            </a:r>
          </a:p>
          <a:p>
            <a:pPr marL="400050" lvl="1" indent="0">
              <a:defRPr/>
            </a:pPr>
            <a:r>
              <a:rPr lang="en-US" sz="1600" dirty="0"/>
              <a:t>&gt;&gt;&gt; </a:t>
            </a:r>
            <a:r>
              <a:rPr lang="en-US" sz="1600" b="1" dirty="0"/>
              <a:t>print</a:t>
            </a:r>
            <a:r>
              <a:rPr lang="en-US" sz="1600" dirty="0"/>
              <a:t> (</a:t>
            </a:r>
            <a:r>
              <a:rPr lang="en-US" sz="1600" dirty="0" err="1"/>
              <a:t>inputFile</a:t>
            </a:r>
            <a:r>
              <a:rPr lang="en-US" sz="1600" dirty="0"/>
              <a:t>)</a:t>
            </a:r>
          </a:p>
          <a:p>
            <a:pPr marL="400050" lvl="1" indent="0">
              <a:defRPr/>
            </a:pPr>
            <a:r>
              <a:rPr lang="en-US" sz="1600" dirty="0" err="1">
                <a:solidFill>
                  <a:srgbClr val="54B1B8"/>
                </a:solidFill>
              </a:rPr>
              <a:t>trees.shp</a:t>
            </a:r>
            <a:endParaRPr lang="en-US" sz="1600" dirty="0">
              <a:solidFill>
                <a:srgbClr val="54B1B8"/>
              </a:solidFill>
            </a:endParaRPr>
          </a:p>
          <a:p>
            <a:pPr marL="400050" lvl="1" indent="0">
              <a:defRPr/>
            </a:pPr>
            <a:r>
              <a:rPr lang="en-US" sz="1600" dirty="0"/>
              <a:t>&gt;&gt;&gt; </a:t>
            </a:r>
            <a:r>
              <a:rPr lang="en-US" sz="1600" dirty="0" err="1"/>
              <a:t>inputFile</a:t>
            </a:r>
            <a:endParaRPr lang="en-US" sz="1600" dirty="0"/>
          </a:p>
          <a:p>
            <a:pPr marL="400050" lvl="1" indent="0">
              <a:defRPr/>
            </a:pPr>
            <a:r>
              <a:rPr lang="en-US" sz="1600" dirty="0">
                <a:solidFill>
                  <a:srgbClr val="54B1B8"/>
                </a:solidFill>
              </a:rPr>
              <a:t>'</a:t>
            </a:r>
            <a:r>
              <a:rPr lang="en-US" sz="1600" dirty="0" err="1">
                <a:solidFill>
                  <a:srgbClr val="54B1B8"/>
                </a:solidFill>
              </a:rPr>
              <a:t>trees.shp</a:t>
            </a:r>
            <a:r>
              <a:rPr lang="en-US" sz="1600" dirty="0">
                <a:solidFill>
                  <a:srgbClr val="54B1B8"/>
                </a:solidFill>
              </a:rPr>
              <a:t>‘</a:t>
            </a:r>
          </a:p>
          <a:p>
            <a:pPr marL="0" indent="0" eaLnBrk="1" hangingPunct="1">
              <a:lnSpc>
                <a:spcPct val="80000"/>
              </a:lnSpc>
              <a:buFontTx/>
              <a:buNone/>
              <a:defRPr/>
            </a:pPr>
            <a:r>
              <a:rPr lang="en-US" altLang="en-US" sz="1400" dirty="0"/>
              <a:t>    </a:t>
            </a:r>
            <a:endParaRPr lang="en-US" altLang="en-US" sz="1600" dirty="0"/>
          </a:p>
          <a:p>
            <a:pPr eaLnBrk="1" hangingPunct="1">
              <a:lnSpc>
                <a:spcPct val="80000"/>
              </a:lnSpc>
              <a:defRPr/>
            </a:pPr>
            <a:r>
              <a:rPr lang="en-US" altLang="en-US" sz="1600" dirty="0"/>
              <a:t>IDE session --</a:t>
            </a:r>
            <a:r>
              <a:rPr lang="en-US" altLang="en-US" sz="1200" dirty="0"/>
              <a:t>when you open the IDE, a session starts; when you close the IDE the current session ends.  If you open it again, a new ‘session’ starts. </a:t>
            </a:r>
          </a:p>
          <a:p>
            <a:pPr marL="0" indent="0" eaLnBrk="1" hangingPunct="1">
              <a:lnSpc>
                <a:spcPct val="80000"/>
              </a:lnSpc>
              <a:buFontTx/>
              <a:buNone/>
              <a:defRPr/>
            </a:pPr>
            <a:r>
              <a:rPr lang="en-US" altLang="en-US" sz="1200" dirty="0"/>
              <a:t> </a:t>
            </a:r>
          </a:p>
          <a:p>
            <a:pPr eaLnBrk="1" hangingPunct="1">
              <a:lnSpc>
                <a:spcPct val="80000"/>
              </a:lnSpc>
              <a:defRPr/>
            </a:pPr>
            <a:r>
              <a:rPr lang="en-US" altLang="en-US" sz="1600" dirty="0"/>
              <a:t>IDEs stores current session command history. </a:t>
            </a:r>
            <a:br>
              <a:rPr lang="en-US" altLang="en-US" sz="1600" dirty="0"/>
            </a:br>
            <a:endParaRPr lang="en-US" altLang="en-US" sz="1600" dirty="0"/>
          </a:p>
          <a:p>
            <a:pPr eaLnBrk="1" hangingPunct="1">
              <a:lnSpc>
                <a:spcPct val="80000"/>
              </a:lnSpc>
              <a:defRPr/>
            </a:pPr>
            <a:r>
              <a:rPr lang="en-US" altLang="en-US" sz="1600" dirty="0"/>
              <a:t>To access previous commands,  in </a:t>
            </a:r>
            <a:r>
              <a:rPr lang="en-US" altLang="en-US" sz="1600" dirty="0" err="1"/>
              <a:t>PythonWin</a:t>
            </a:r>
            <a:r>
              <a:rPr lang="en-US" altLang="en-US" sz="1600" dirty="0"/>
              <a:t>: </a:t>
            </a:r>
            <a:r>
              <a:rPr lang="en-US" altLang="en-US" sz="1600" b="1" dirty="0"/>
              <a:t>Ctrl+ </a:t>
            </a:r>
            <a:r>
              <a:rPr lang="en-US" altLang="en-US" sz="1600" b="1" dirty="0" err="1"/>
              <a:t>uparrow</a:t>
            </a:r>
            <a:br>
              <a:rPr lang="en-US" altLang="en-US" sz="1600" dirty="0"/>
            </a:br>
            <a:r>
              <a:rPr lang="en-US" altLang="en-US" sz="1600" dirty="0"/>
              <a:t>			          in </a:t>
            </a:r>
            <a:r>
              <a:rPr lang="en-US" altLang="en-US" sz="1600" dirty="0" err="1"/>
              <a:t>PyScripter</a:t>
            </a:r>
            <a:r>
              <a:rPr lang="en-US" altLang="en-US" sz="1600" dirty="0"/>
              <a:t>: </a:t>
            </a:r>
            <a:r>
              <a:rPr lang="en-US" altLang="en-US" sz="1600" b="1" dirty="0" err="1"/>
              <a:t>uparrow</a:t>
            </a:r>
            <a:br>
              <a:rPr lang="en-US" altLang="en-US" sz="1600" dirty="0"/>
            </a:br>
            <a:endParaRPr lang="en-US" altLang="en-US" sz="1600" dirty="0"/>
          </a:p>
          <a:p>
            <a:pPr eaLnBrk="1" hangingPunct="1">
              <a:lnSpc>
                <a:spcPct val="80000"/>
              </a:lnSpc>
              <a:defRPr/>
            </a:pPr>
            <a:r>
              <a:rPr lang="en-US" altLang="en-US" sz="1600" i="1" dirty="0"/>
              <a:t>Heed </a:t>
            </a:r>
            <a:r>
              <a:rPr lang="en-US" altLang="en-US" sz="1600" b="1" i="1" dirty="0"/>
              <a:t>Window Focus</a:t>
            </a:r>
            <a:r>
              <a:rPr lang="en-US" altLang="en-US" sz="1600" i="1" dirty="0"/>
              <a:t> </a:t>
            </a:r>
            <a:r>
              <a:rPr lang="en-US" altLang="en-US" sz="1600" dirty="0"/>
              <a:t> (the active window)!</a:t>
            </a:r>
            <a:endParaRPr lang="en-US" altLang="en-US" sz="1600" i="1" dirty="0"/>
          </a:p>
          <a:p>
            <a:pPr lvl="1" eaLnBrk="1" hangingPunct="1">
              <a:lnSpc>
                <a:spcPct val="80000"/>
              </a:lnSpc>
              <a:defRPr/>
            </a:pPr>
            <a:r>
              <a:rPr lang="en-US" altLang="en-US" sz="1200" dirty="0"/>
              <a:t>Shift </a:t>
            </a:r>
            <a:r>
              <a:rPr lang="en-US" altLang="en-US" sz="1200" i="1" dirty="0"/>
              <a:t>focus</a:t>
            </a:r>
            <a:r>
              <a:rPr lang="en-US" altLang="en-US" sz="1200" dirty="0"/>
              <a:t> to the script window before saving a script (else you might unintentionally save interactive window contents). </a:t>
            </a:r>
            <a:br>
              <a:rPr lang="en-US" altLang="en-US" sz="1200" dirty="0"/>
            </a:br>
            <a:endParaRPr lang="en-US" altLang="en-US" sz="1200" dirty="0"/>
          </a:p>
          <a:p>
            <a:pPr eaLnBrk="1" hangingPunct="1">
              <a:lnSpc>
                <a:spcPct val="80000"/>
              </a:lnSpc>
              <a:defRPr/>
            </a:pPr>
            <a:r>
              <a:rPr lang="en-US" altLang="en-US" sz="1600" dirty="0"/>
              <a:t>A variable assigned a value during the current session keeps that value until it is assigned another value  (demo: x = 5)</a:t>
            </a:r>
            <a:endParaRPr lang="en-US" altLang="en-US" sz="1800" dirty="0"/>
          </a:p>
        </p:txBody>
      </p:sp>
      <p:pic>
        <p:nvPicPr>
          <p:cNvPr id="25605" name="Picture 1">
            <a:extLst>
              <a:ext uri="{FF2B5EF4-FFF2-40B4-BE49-F238E27FC236}">
                <a16:creationId xmlns:a16="http://schemas.microsoft.com/office/drawing/2014/main" id="{F437036E-E588-0C48-D492-0E583606C522}"/>
              </a:ext>
            </a:extLst>
          </p:cNvPr>
          <p:cNvPicPr>
            <a:picLocks noChangeAspect="1"/>
          </p:cNvPicPr>
          <p:nvPr/>
        </p:nvPicPr>
        <p:blipFill rotWithShape="1">
          <a:blip r:embed="rId3"/>
          <a:srcRect t="-1" b="8943"/>
          <a:stretch/>
        </p:blipFill>
        <p:spPr bwMode="auto">
          <a:xfrm>
            <a:off x="5486400" y="746125"/>
            <a:ext cx="1304925"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2">
            <a:extLst>
              <a:ext uri="{FF2B5EF4-FFF2-40B4-BE49-F238E27FC236}">
                <a16:creationId xmlns:a16="http://schemas.microsoft.com/office/drawing/2014/main" id="{540B8AA9-CAB5-344D-52DE-EE2A6C334B49}"/>
              </a:ext>
            </a:extLst>
          </p:cNvPr>
          <p:cNvSpPr txBox="1">
            <a:spLocks noChangeArrowheads="1"/>
          </p:cNvSpPr>
          <p:nvPr/>
        </p:nvSpPr>
        <p:spPr bwMode="auto">
          <a:xfrm>
            <a:off x="3429000" y="3511550"/>
            <a:ext cx="440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solidFill>
                  <a:schemeClr val="accent2"/>
                </a:solidFill>
              </a:rPr>
              <a:t>Within a script, this will not print anything.</a:t>
            </a:r>
          </a:p>
        </p:txBody>
      </p:sp>
      <p:cxnSp>
        <p:nvCxnSpPr>
          <p:cNvPr id="25607" name="Straight Arrow Connector 5">
            <a:extLst>
              <a:ext uri="{FF2B5EF4-FFF2-40B4-BE49-F238E27FC236}">
                <a16:creationId xmlns:a16="http://schemas.microsoft.com/office/drawing/2014/main" id="{94B3393D-529E-D510-343B-1FF479831291}"/>
              </a:ext>
            </a:extLst>
          </p:cNvPr>
          <p:cNvCxnSpPr>
            <a:cxnSpLocks noChangeShapeType="1"/>
            <a:stCxn id="25606" idx="1"/>
          </p:cNvCxnSpPr>
          <p:nvPr/>
        </p:nvCxnSpPr>
        <p:spPr bwMode="auto">
          <a:xfrm flipH="1" flipV="1">
            <a:off x="1981200" y="3581400"/>
            <a:ext cx="1447800" cy="1143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34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341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3411">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4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3411">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3411">
                                            <p:txEl>
                                              <p:pRg st="11" end="1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3411">
                                            <p:txEl>
                                              <p:pRg st="12" end="1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3411">
                                            <p:txEl>
                                              <p:pRg st="14" end="1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73411">
                                            <p:txEl>
                                              <p:pRg st="15" end="15"/>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73411">
                                            <p:txEl>
                                              <p:pRg st="16" end="16"/>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7341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73411">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ED653481-7B43-13CE-9DF7-329020DF7375}"/>
              </a:ext>
            </a:extLst>
          </p:cNvPr>
          <p:cNvSpPr>
            <a:spLocks noGrp="1" noChangeArrowheads="1"/>
          </p:cNvSpPr>
          <p:nvPr>
            <p:ph type="title"/>
          </p:nvPr>
        </p:nvSpPr>
        <p:spPr>
          <a:xfrm>
            <a:off x="228600" y="228600"/>
            <a:ext cx="8001000" cy="457200"/>
          </a:xfrm>
        </p:spPr>
        <p:txBody>
          <a:bodyPr/>
          <a:lstStyle/>
          <a:p>
            <a:pPr eaLnBrk="1" hangingPunct="1"/>
            <a:r>
              <a:rPr lang="en-US" altLang="en-US" sz="3600"/>
              <a:t>Exercise: Explore string operations</a:t>
            </a:r>
          </a:p>
        </p:txBody>
      </p:sp>
      <p:sp>
        <p:nvSpPr>
          <p:cNvPr id="27652" name="Rectangle 3">
            <a:extLst>
              <a:ext uri="{FF2B5EF4-FFF2-40B4-BE49-F238E27FC236}">
                <a16:creationId xmlns:a16="http://schemas.microsoft.com/office/drawing/2014/main" id="{1D7CF4A8-18AA-B1CF-566A-D98B87E48E09}"/>
              </a:ext>
            </a:extLst>
          </p:cNvPr>
          <p:cNvSpPr>
            <a:spLocks noGrp="1" noChangeArrowheads="1"/>
          </p:cNvSpPr>
          <p:nvPr>
            <p:ph type="body" idx="1"/>
          </p:nvPr>
        </p:nvSpPr>
        <p:spPr>
          <a:xfrm>
            <a:off x="152400" y="1066800"/>
            <a:ext cx="8686800" cy="6096000"/>
          </a:xfrm>
        </p:spPr>
        <p:txBody>
          <a:bodyPr/>
          <a:lstStyle/>
          <a:p>
            <a:pPr eaLnBrk="1" hangingPunct="1">
              <a:lnSpc>
                <a:spcPct val="80000"/>
              </a:lnSpc>
              <a:buFontTx/>
              <a:buNone/>
              <a:defRPr/>
            </a:pPr>
            <a:r>
              <a:rPr lang="en-US" altLang="en-US" sz="2000" dirty="0"/>
              <a:t>Try each statement in the </a:t>
            </a:r>
            <a:r>
              <a:rPr lang="en-US" altLang="en-US" sz="2000" b="1" dirty="0"/>
              <a:t>interactive window</a:t>
            </a:r>
            <a:r>
              <a:rPr lang="en-US" altLang="en-US" sz="2000" dirty="0"/>
              <a:t> &amp; answer the questions.</a:t>
            </a:r>
          </a:p>
          <a:p>
            <a:pPr eaLnBrk="1" hangingPunct="1">
              <a:lnSpc>
                <a:spcPct val="80000"/>
              </a:lnSpc>
              <a:buFontTx/>
              <a:buNone/>
              <a:defRPr/>
            </a:pPr>
            <a:endParaRPr lang="en-US" altLang="en-US" sz="20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x[1:3]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a:t>
            </a:r>
            <a:r>
              <a:rPr lang="en-US" altLang="en-US" sz="16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numStr.zfill</a:t>
            </a:r>
            <a:r>
              <a:rPr lang="en-US" altLang="en-US" sz="1600" dirty="0">
                <a:latin typeface="Courier New" panose="02070309020205020404" pitchFamily="49" charset="0"/>
                <a:cs typeface="Courier New" panose="02070309020205020404" pitchFamily="49" charset="0"/>
              </a:rPr>
              <a:t>(8)</a:t>
            </a:r>
          </a:p>
        </p:txBody>
      </p:sp>
      <p:sp>
        <p:nvSpPr>
          <p:cNvPr id="27653" name="Text Box 4">
            <a:extLst>
              <a:ext uri="{FF2B5EF4-FFF2-40B4-BE49-F238E27FC236}">
                <a16:creationId xmlns:a16="http://schemas.microsoft.com/office/drawing/2014/main" id="{C026DB0C-3608-B94D-0277-1C57E3900F68}"/>
              </a:ext>
            </a:extLst>
          </p:cNvPr>
          <p:cNvSpPr txBox="1">
            <a:spLocks noChangeArrowheads="1"/>
          </p:cNvSpPr>
          <p:nvPr/>
        </p:nvSpPr>
        <p:spPr bwMode="auto">
          <a:xfrm>
            <a:off x="1828800" y="1547813"/>
            <a:ext cx="6629400" cy="4770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latin typeface="+mn-lt"/>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latin typeface="+mn-lt"/>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5. What does </a:t>
            </a:r>
            <a:r>
              <a:rPr lang="en-US" altLang="en-US" sz="1600" dirty="0">
                <a:latin typeface="Courier New" panose="02070309020205020404" pitchFamily="49" charset="0"/>
                <a:cs typeface="Courier New" panose="02070309020205020404" pitchFamily="49" charset="0"/>
              </a:rPr>
              <a:t>x[:-4]</a:t>
            </a:r>
            <a:r>
              <a:rPr lang="en-US" altLang="en-US" sz="1600" dirty="0"/>
              <a:t>do?</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br>
              <a:rPr lang="en-US" altLang="en-US" sz="1600" dirty="0"/>
            </a:br>
            <a:endParaRPr lang="en-US" altLang="en-US" sz="1600" dirty="0"/>
          </a:p>
          <a:p>
            <a:pPr eaLnBrk="1" hangingPunct="1">
              <a:spcBef>
                <a:spcPct val="0"/>
              </a:spcBef>
              <a:buFontTx/>
              <a:buNone/>
              <a:defRPr/>
            </a:pPr>
            <a:r>
              <a:rPr lang="en-US" altLang="en-US" sz="1600" dirty="0"/>
              <a:t>7. What's the difference between the output of print </a:t>
            </a:r>
            <a:r>
              <a:rPr lang="en-US" altLang="en-US" sz="1600" dirty="0" err="1"/>
              <a:t>x,y</a:t>
            </a:r>
            <a:r>
              <a:rPr lang="en-US" altLang="en-US" sz="1600" dirty="0"/>
              <a:t> and print </a:t>
            </a:r>
            <a:r>
              <a:rPr lang="en-US" altLang="en-US" sz="1600" dirty="0" err="1"/>
              <a:t>x+y</a:t>
            </a:r>
            <a:r>
              <a:rPr lang="en-US" altLang="en-US" sz="1600" dirty="0"/>
              <a:t>?</a:t>
            </a:r>
          </a:p>
          <a:p>
            <a:pPr eaLnBrk="1" hangingPunct="1">
              <a:spcBef>
                <a:spcPct val="0"/>
              </a:spcBef>
              <a:buFontTx/>
              <a:buNone/>
              <a:defRPr/>
            </a:pPr>
            <a:endParaRPr lang="en-US" altLang="en-US" sz="1600"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B73BC985-98BB-3BB9-A84A-A7C2AB52ED69}"/>
              </a:ext>
            </a:extLst>
          </p:cNvPr>
          <p:cNvSpPr>
            <a:spLocks noGrp="1" noChangeArrowheads="1"/>
          </p:cNvSpPr>
          <p:nvPr>
            <p:ph type="title"/>
          </p:nvPr>
        </p:nvSpPr>
        <p:spPr/>
        <p:txBody>
          <a:bodyPr/>
          <a:lstStyle/>
          <a:p>
            <a:pPr eaLnBrk="1" hangingPunct="1"/>
            <a:r>
              <a:rPr lang="en-US" altLang="en-US" sz="3600"/>
              <a:t>‘Explore string operations’ Q &amp; A</a:t>
            </a:r>
          </a:p>
        </p:txBody>
      </p:sp>
      <p:sp>
        <p:nvSpPr>
          <p:cNvPr id="28676" name="Rectangle 3">
            <a:extLst>
              <a:ext uri="{FF2B5EF4-FFF2-40B4-BE49-F238E27FC236}">
                <a16:creationId xmlns:a16="http://schemas.microsoft.com/office/drawing/2014/main" id="{6FE8E93A-A2CE-1ABA-2B4B-CEEF0DAC6133}"/>
              </a:ext>
            </a:extLst>
          </p:cNvPr>
          <p:cNvSpPr>
            <a:spLocks noGrp="1" noChangeArrowheads="1"/>
          </p:cNvSpPr>
          <p:nvPr>
            <p:ph type="body" idx="1"/>
          </p:nvPr>
        </p:nvSpPr>
        <p:spPr>
          <a:xfrm>
            <a:off x="115888" y="914400"/>
            <a:ext cx="8686800" cy="6096000"/>
          </a:xfrm>
        </p:spPr>
        <p:txBody>
          <a:bodyPr/>
          <a:lstStyle/>
          <a:p>
            <a:pPr eaLnBrk="1" hangingPunct="1">
              <a:lnSpc>
                <a:spcPct val="80000"/>
              </a:lnSpc>
              <a:buFontTx/>
              <a:buNone/>
              <a:defRPr/>
            </a:pPr>
            <a:endParaRPr lang="en-US" altLang="en-US" sz="28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a:t>
            </a:r>
            <a:r>
              <a:rPr lang="en-US" altLang="en-US" sz="14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numStr.zfill</a:t>
            </a:r>
            <a:r>
              <a:rPr lang="en-US" altLang="en-US" sz="1400" dirty="0">
                <a:latin typeface="Courier New" panose="02070309020205020404" pitchFamily="49" charset="0"/>
                <a:cs typeface="Courier New" panose="02070309020205020404" pitchFamily="49" charset="0"/>
              </a:rPr>
              <a:t>(8)</a:t>
            </a:r>
          </a:p>
          <a:p>
            <a:pPr eaLnBrk="1" hangingPunct="1">
              <a:lnSpc>
                <a:spcPct val="80000"/>
              </a:lnSpc>
              <a:buFontTx/>
              <a:buNone/>
              <a:defRPr/>
            </a:pPr>
            <a:endParaRPr lang="en-US" altLang="en-US" sz="1600" dirty="0">
              <a:latin typeface="Courier New" panose="02070309020205020404" pitchFamily="49" charset="0"/>
              <a:cs typeface="Courier New" panose="02070309020205020404" pitchFamily="49" charset="0"/>
            </a:endParaRPr>
          </a:p>
        </p:txBody>
      </p:sp>
      <p:sp>
        <p:nvSpPr>
          <p:cNvPr id="277508" name="Text Box 4">
            <a:extLst>
              <a:ext uri="{FF2B5EF4-FFF2-40B4-BE49-F238E27FC236}">
                <a16:creationId xmlns:a16="http://schemas.microsoft.com/office/drawing/2014/main" id="{DA6B1358-7A0C-6EAD-672E-785608112FCE}"/>
              </a:ext>
            </a:extLst>
          </p:cNvPr>
          <p:cNvSpPr txBox="1">
            <a:spLocks noChangeArrowheads="1"/>
          </p:cNvSpPr>
          <p:nvPr/>
        </p:nvSpPr>
        <p:spPr bwMode="auto">
          <a:xfrm>
            <a:off x="1905000" y="1219200"/>
            <a:ext cx="7364413"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pPr>
            <a:r>
              <a:rPr lang="en-US" altLang="en-US" sz="1600" dirty="0">
                <a:solidFill>
                  <a:schemeClr val="accent2"/>
                </a:solidFill>
              </a:rPr>
              <a:t>There’s no 4</a:t>
            </a:r>
            <a:r>
              <a:rPr lang="en-US" altLang="en-US" sz="1600" baseline="30000" dirty="0">
                <a:solidFill>
                  <a:schemeClr val="accent2"/>
                </a:solidFill>
              </a:rPr>
              <a:t>th</a:t>
            </a:r>
            <a:r>
              <a:rPr lang="en-US" altLang="en-US" sz="1600" dirty="0">
                <a:solidFill>
                  <a:schemeClr val="accent2"/>
                </a:solidFill>
              </a:rPr>
              <a:t> character the first time (but there is the second).</a:t>
            </a:r>
          </a:p>
          <a:p>
            <a:pPr eaLnBrk="1" hangingPunct="1">
              <a:spcBef>
                <a:spcPct val="0"/>
              </a:spcBef>
              <a:buFontTx/>
              <a:buNone/>
            </a:pPr>
            <a:endParaRPr lang="en-US" altLang="en-US" sz="1600" dirty="0"/>
          </a:p>
          <a:p>
            <a:pPr eaLnBrk="1" hangingPunct="1">
              <a:spcBef>
                <a:spcPct val="0"/>
              </a:spcBef>
              <a:buFontTx/>
              <a:buNone/>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pPr>
            <a:r>
              <a:rPr lang="en-US" altLang="en-US" sz="1600" dirty="0">
                <a:solidFill>
                  <a:schemeClr val="accent2"/>
                </a:solidFill>
              </a:rPr>
              <a:t>Checks for membership in.  Yes, it’s case sensitive.</a:t>
            </a:r>
          </a:p>
          <a:p>
            <a:pPr eaLnBrk="1" hangingPunct="1">
              <a:spcBef>
                <a:spcPct val="0"/>
              </a:spcBef>
              <a:buFontTx/>
              <a:buNone/>
            </a:pPr>
            <a:endParaRPr lang="en-US" altLang="en-US" sz="1600" dirty="0"/>
          </a:p>
          <a:p>
            <a:pPr eaLnBrk="1" hangingPunct="1">
              <a:spcBef>
                <a:spcPct val="0"/>
              </a:spcBef>
              <a:buFontTx/>
              <a:buNone/>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pPr>
            <a:r>
              <a:rPr lang="en-US" altLang="en-US" sz="1600" dirty="0">
                <a:solidFill>
                  <a:schemeClr val="accent2"/>
                </a:solidFill>
                <a:latin typeface="Courier New" panose="02070309020205020404" pitchFamily="49" charset="0"/>
                <a:cs typeface="Courier New" panose="02070309020205020404" pitchFamily="49" charset="0"/>
              </a:rPr>
              <a:t>x = x + " " + y</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pPr>
            <a:r>
              <a:rPr lang="en-US" altLang="en-US" sz="1600" dirty="0">
                <a:solidFill>
                  <a:schemeClr val="accent2"/>
                </a:solidFill>
              </a:rPr>
              <a:t>x[:2] slices (returns the first 2 characters).  x[0:2] does the same.</a:t>
            </a:r>
            <a:br>
              <a:rPr lang="en-US" altLang="en-US" sz="1600" dirty="0">
                <a:solidFill>
                  <a:schemeClr val="accent2"/>
                </a:solidFill>
              </a:rPr>
            </a:br>
            <a:r>
              <a:rPr lang="en-US" altLang="en-US" sz="1600" dirty="0">
                <a:solidFill>
                  <a:schemeClr val="accent2"/>
                </a:solidFill>
              </a:rPr>
              <a:t>x[2]  indexes (returns the 3</a:t>
            </a:r>
            <a:r>
              <a:rPr lang="en-US" altLang="en-US" sz="1600" baseline="30000" dirty="0">
                <a:solidFill>
                  <a:schemeClr val="accent2"/>
                </a:solidFill>
              </a:rPr>
              <a:t>rd</a:t>
            </a:r>
            <a:r>
              <a:rPr lang="en-US" altLang="en-US" sz="1600" dirty="0">
                <a:solidFill>
                  <a:schemeClr val="accent2"/>
                </a:solidFill>
              </a:rPr>
              <a:t> character). </a:t>
            </a:r>
          </a:p>
          <a:p>
            <a:pPr eaLnBrk="1" hangingPunct="1">
              <a:spcBef>
                <a:spcPct val="0"/>
              </a:spcBef>
              <a:buFontTx/>
              <a:buNone/>
            </a:pPr>
            <a:endParaRPr lang="en-US" altLang="en-US" sz="1600" dirty="0"/>
          </a:p>
          <a:p>
            <a:pPr eaLnBrk="1" hangingPunct="1">
              <a:spcBef>
                <a:spcPct val="0"/>
              </a:spcBef>
              <a:buFontTx/>
              <a:buNone/>
            </a:pPr>
            <a:r>
              <a:rPr lang="en-US" altLang="en-US" sz="1600" dirty="0"/>
              <a:t>5. What does </a:t>
            </a:r>
            <a:r>
              <a:rPr lang="en-US" altLang="en-US" sz="1600" dirty="0">
                <a:latin typeface="Courier New" panose="02070309020205020404" pitchFamily="49" charset="0"/>
                <a:cs typeface="Courier New" panose="02070309020205020404" pitchFamily="49" charset="0"/>
              </a:rPr>
              <a:t>x[:-4] </a:t>
            </a:r>
            <a:r>
              <a:rPr lang="en-US" altLang="en-US" sz="1600" dirty="0"/>
              <a:t>do?</a:t>
            </a:r>
          </a:p>
          <a:p>
            <a:pPr eaLnBrk="1" hangingPunct="1">
              <a:spcBef>
                <a:spcPct val="0"/>
              </a:spcBef>
              <a:buFontTx/>
              <a:buNone/>
            </a:pPr>
            <a:r>
              <a:rPr lang="en-US" altLang="en-US" sz="1600" dirty="0">
                <a:solidFill>
                  <a:schemeClr val="accent2"/>
                </a:solidFill>
              </a:rPr>
              <a:t>Returns all but the last 4 characters.  If there aren’t 4 character, it returns an empty string.   </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p>
          <a:p>
            <a:pPr eaLnBrk="1" hangingPunct="1">
              <a:spcBef>
                <a:spcPct val="0"/>
              </a:spcBef>
              <a:buFontTx/>
              <a:buNone/>
            </a:pPr>
            <a:r>
              <a:rPr lang="en-US" altLang="en-US" sz="1600" dirty="0">
                <a:solidFill>
                  <a:schemeClr val="accent2"/>
                </a:solidFill>
              </a:rPr>
              <a:t>No!  It returns an all lowercase version of x, but x itself is unchanged.</a:t>
            </a:r>
          </a:p>
          <a:p>
            <a:pPr eaLnBrk="1" hangingPunct="1">
              <a:spcBef>
                <a:spcPct val="0"/>
              </a:spcBef>
              <a:buFontTx/>
              <a:buNone/>
            </a:pPr>
            <a:endParaRPr lang="en-US" altLang="en-US" sz="1600" dirty="0"/>
          </a:p>
          <a:p>
            <a:pPr eaLnBrk="1" hangingPunct="1">
              <a:spcBef>
                <a:spcPct val="0"/>
              </a:spcBef>
              <a:buFontTx/>
              <a:buNone/>
            </a:pPr>
            <a:r>
              <a:rPr lang="en-US" altLang="en-US" sz="1600" dirty="0"/>
              <a:t>7. What's the difference between the output of print </a:t>
            </a:r>
            <a:r>
              <a:rPr lang="en-US" altLang="en-US" sz="1600" dirty="0" err="1"/>
              <a:t>x,y</a:t>
            </a:r>
            <a:r>
              <a:rPr lang="en-US" altLang="en-US" sz="1600" dirty="0"/>
              <a:t> and print </a:t>
            </a:r>
            <a:r>
              <a:rPr lang="en-US" altLang="en-US" sz="1600" dirty="0" err="1"/>
              <a:t>x+y</a:t>
            </a:r>
            <a:r>
              <a:rPr lang="en-US" altLang="en-US" sz="1600" dirty="0"/>
              <a:t>?</a:t>
            </a:r>
          </a:p>
          <a:p>
            <a:pPr eaLnBrk="1" hangingPunct="1">
              <a:spcBef>
                <a:spcPct val="0"/>
              </a:spcBef>
              <a:buFontTx/>
              <a:buNone/>
            </a:pPr>
            <a:r>
              <a:rPr lang="en-US" altLang="en-US" sz="1600" dirty="0">
                <a:solidFill>
                  <a:schemeClr val="accent2"/>
                </a:solidFill>
              </a:rPr>
              <a:t>The comma inserts a space.</a:t>
            </a:r>
          </a:p>
          <a:p>
            <a:pPr eaLnBrk="1" hangingPunct="1">
              <a:spcBef>
                <a:spcPct val="0"/>
              </a:spcBef>
              <a:buFontTx/>
              <a:buNone/>
            </a:pPr>
            <a:endParaRPr lang="en-US" altLang="en-US" sz="1600" dirty="0">
              <a:solidFill>
                <a:schemeClr val="accent2"/>
              </a:solidFill>
            </a:endParaRPr>
          </a:p>
          <a:p>
            <a:pPr eaLnBrk="1" hangingPunct="1">
              <a:spcBef>
                <a:spcPct val="0"/>
              </a:spcBef>
              <a:buFontTx/>
              <a:buNone/>
            </a:pPr>
            <a:endParaRPr lang="en-US" altLang="en-US" sz="1600" dirty="0">
              <a:solidFill>
                <a:srgbClr val="FF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750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750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7508">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7508">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7508">
                                            <p:txEl>
                                              <p:pRg st="13" end="1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7508">
                                            <p:txEl>
                                              <p:pRg st="16" end="1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7508">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51BF11AE-2C05-66E5-C827-97067BB5A4F4}"/>
              </a:ext>
            </a:extLst>
          </p:cNvPr>
          <p:cNvSpPr>
            <a:spLocks noGrp="1"/>
          </p:cNvSpPr>
          <p:nvPr>
            <p:ph type="title"/>
          </p:nvPr>
        </p:nvSpPr>
        <p:spPr/>
        <p:txBody>
          <a:bodyPr/>
          <a:lstStyle/>
          <a:p>
            <a:r>
              <a:rPr lang="en-US" altLang="en-US" sz="2800"/>
              <a:t>‘Explore string ops’ take home messages</a:t>
            </a:r>
            <a:endParaRPr lang="en-US" altLang="en-US"/>
          </a:p>
        </p:txBody>
      </p:sp>
      <p:sp>
        <p:nvSpPr>
          <p:cNvPr id="47107" name="Content Placeholder 2">
            <a:extLst>
              <a:ext uri="{FF2B5EF4-FFF2-40B4-BE49-F238E27FC236}">
                <a16:creationId xmlns:a16="http://schemas.microsoft.com/office/drawing/2014/main" id="{F7B679BB-A50C-52C1-4D8C-1C5D61785693}"/>
              </a:ext>
            </a:extLst>
          </p:cNvPr>
          <p:cNvSpPr>
            <a:spLocks noGrp="1"/>
          </p:cNvSpPr>
          <p:nvPr>
            <p:ph idx="1"/>
          </p:nvPr>
        </p:nvSpPr>
        <p:spPr>
          <a:xfrm>
            <a:off x="131763" y="1146175"/>
            <a:ext cx="8686800" cy="5410200"/>
          </a:xfrm>
        </p:spPr>
        <p:txBody>
          <a:bodyPr/>
          <a:lstStyle/>
          <a:p>
            <a:pPr marL="514350" indent="-514350">
              <a:buFont typeface="Garamond" panose="02020404030301010803" pitchFamily="18" charset="0"/>
              <a:buAutoNum type="arabicPeriod"/>
            </a:pPr>
            <a:r>
              <a:rPr lang="en-US" altLang="en-US" sz="2000"/>
              <a:t>Indexing is zero-based.</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Indexing throws an ‘IndexError’ exception if the index is greater than n-1,  n = length_of_string.</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Indexing &amp; slicing look alike; but slicing uses a colon and (optionally) both start &amp; end indices.</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Spaces must be inserted explicitly in concatenation.</a:t>
            </a:r>
          </a:p>
          <a:p>
            <a:pPr marL="514350" indent="-514350">
              <a:buFont typeface="Garamond" panose="02020404030301010803" pitchFamily="18" charset="0"/>
              <a:buAutoNum type="arabicPeriod"/>
            </a:pPr>
            <a:endParaRPr lang="en-US" altLang="en-US" sz="2000"/>
          </a:p>
          <a:p>
            <a:pPr marL="514350" indent="-514350">
              <a:buFont typeface="Garamond" panose="02020404030301010803" pitchFamily="18" charset="0"/>
              <a:buAutoNum type="arabicPeriod"/>
            </a:pPr>
            <a:r>
              <a:rPr lang="en-US" altLang="en-US" sz="2000"/>
              <a:t>String methods do NOT alter the string itself. Instead, they ‘return’ the value.</a:t>
            </a:r>
            <a:br>
              <a:rPr lang="en-US" altLang="en-US" sz="2000"/>
            </a:br>
            <a:endParaRPr lang="en-US" altLang="en-US" sz="2000"/>
          </a:p>
          <a:p>
            <a:pPr marL="514350" indent="-514350">
              <a:buFont typeface="Garamond" panose="02020404030301010803" pitchFamily="18" charset="0"/>
              <a:buAutoNum type="arabicPeriod"/>
            </a:pPr>
            <a:r>
              <a:rPr lang="en-US" altLang="en-US" sz="2000"/>
              <a:t>If you are not sure what a method does, try an example in the interactive window and/or look at the string method documentation.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0FE22F0-682A-BD93-E922-C2863A5C5410}"/>
              </a:ext>
            </a:extLst>
          </p:cNvPr>
          <p:cNvSpPr>
            <a:spLocks noGrp="1"/>
          </p:cNvSpPr>
          <p:nvPr>
            <p:ph type="title"/>
          </p:nvPr>
        </p:nvSpPr>
        <p:spPr/>
        <p:txBody>
          <a:bodyPr/>
          <a:lstStyle/>
          <a:p>
            <a:r>
              <a:rPr lang="en-US" altLang="en-US" dirty="0"/>
              <a:t>Print strings and numbers</a:t>
            </a:r>
          </a:p>
        </p:txBody>
      </p:sp>
      <p:sp>
        <p:nvSpPr>
          <p:cNvPr id="49155" name="Content Placeholder 2">
            <a:extLst>
              <a:ext uri="{FF2B5EF4-FFF2-40B4-BE49-F238E27FC236}">
                <a16:creationId xmlns:a16="http://schemas.microsoft.com/office/drawing/2014/main" id="{32967B72-C464-C03D-60D3-C5A76783C802}"/>
              </a:ext>
            </a:extLst>
          </p:cNvPr>
          <p:cNvSpPr>
            <a:spLocks noGrp="1"/>
          </p:cNvSpPr>
          <p:nvPr>
            <p:ph idx="1"/>
          </p:nvPr>
        </p:nvSpPr>
        <p:spPr/>
        <p:txBody>
          <a:bodyPr/>
          <a:lstStyle/>
          <a:p>
            <a:r>
              <a:rPr lang="en-US" altLang="en-US" dirty="0"/>
              <a:t>Three approaches:</a:t>
            </a:r>
          </a:p>
          <a:p>
            <a:pPr marL="971550" lvl="1" indent="-514350">
              <a:buFontTx/>
              <a:buAutoNum type="arabicPeriod"/>
            </a:pPr>
            <a:r>
              <a:rPr lang="en-US" altLang="en-US" dirty="0"/>
              <a:t>concatenation</a:t>
            </a:r>
          </a:p>
          <a:p>
            <a:pPr marL="971550" lvl="1" indent="-514350">
              <a:buFontTx/>
              <a:buAutoNum type="arabicPeriod"/>
            </a:pPr>
            <a:endParaRPr lang="en-US" altLang="en-US" dirty="0"/>
          </a:p>
          <a:p>
            <a:pPr marL="971550" lvl="1" indent="-514350">
              <a:buFontTx/>
              <a:buAutoNum type="arabicPeriod"/>
            </a:pPr>
            <a:endParaRPr lang="en-US" altLang="en-US" dirty="0"/>
          </a:p>
          <a:p>
            <a:pPr marL="971550" lvl="1" indent="-514350">
              <a:buFontTx/>
              <a:buAutoNum type="arabicPeriod"/>
            </a:pPr>
            <a:r>
              <a:rPr lang="en-US" altLang="en-US" dirty="0"/>
              <a:t>string formatting</a:t>
            </a:r>
          </a:p>
        </p:txBody>
      </p:sp>
      <p:sp>
        <p:nvSpPr>
          <p:cNvPr id="49156" name="Slide Number Placeholder 3">
            <a:extLst>
              <a:ext uri="{FF2B5EF4-FFF2-40B4-BE49-F238E27FC236}">
                <a16:creationId xmlns:a16="http://schemas.microsoft.com/office/drawing/2014/main" id="{E5DA992C-C845-E441-495C-0D9E7C422EAF}"/>
              </a:ext>
            </a:extLst>
          </p:cNvPr>
          <p:cNvSpPr>
            <a:spLocks noGrp="1"/>
          </p:cNvSpPr>
          <p:nvPr>
            <p:ph type="sldNum" sz="quarter" idx="12"/>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fld id="{B84365F1-7057-4788-9CCF-50ED0BEDE427}" type="slidenum">
              <a:rPr lang="en-US" altLang="en-US" sz="1400">
                <a:solidFill>
                  <a:srgbClr val="008000"/>
                </a:solidFill>
              </a:rPr>
              <a:pPr>
                <a:spcBef>
                  <a:spcPct val="0"/>
                </a:spcBef>
                <a:buFontTx/>
                <a:buNone/>
              </a:pPr>
              <a:t>45</a:t>
            </a:fld>
            <a:endParaRPr lang="en-US" altLang="en-US" sz="1400">
              <a:solidFill>
                <a:srgbClr val="008000"/>
              </a:solidFill>
            </a:endParaRPr>
          </a:p>
        </p:txBody>
      </p:sp>
      <p:pic>
        <p:nvPicPr>
          <p:cNvPr id="49157" name="Picture 2">
            <a:extLst>
              <a:ext uri="{FF2B5EF4-FFF2-40B4-BE49-F238E27FC236}">
                <a16:creationId xmlns:a16="http://schemas.microsoft.com/office/drawing/2014/main" id="{443136A5-3234-7F7D-9092-658905408C5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8218"/>
          <a:stretch/>
        </p:blipFill>
        <p:spPr bwMode="auto">
          <a:xfrm>
            <a:off x="3010693" y="866274"/>
            <a:ext cx="3208338" cy="69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pic>
        <p:nvPicPr>
          <p:cNvPr id="49158" name="Picture 3">
            <a:extLst>
              <a:ext uri="{FF2B5EF4-FFF2-40B4-BE49-F238E27FC236}">
                <a16:creationId xmlns:a16="http://schemas.microsoft.com/office/drawing/2014/main" id="{8E221754-3A2B-3D10-2816-A2B61186F56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74750" y="2057400"/>
            <a:ext cx="6880225"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pic>
        <p:nvPicPr>
          <p:cNvPr id="49159" name="Picture 4">
            <a:extLst>
              <a:ext uri="{FF2B5EF4-FFF2-40B4-BE49-F238E27FC236}">
                <a16:creationId xmlns:a16="http://schemas.microsoft.com/office/drawing/2014/main" id="{DAC360F9-40D7-7391-36E1-4BBC81AE411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300" y="5299075"/>
            <a:ext cx="7305675" cy="69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9CDFE1E-5157-C6D9-6138-9E651798E82B}"/>
              </a:ext>
            </a:extLst>
          </p:cNvPr>
          <p:cNvSpPr>
            <a:spLocks noGrp="1"/>
          </p:cNvSpPr>
          <p:nvPr>
            <p:ph type="title"/>
          </p:nvPr>
        </p:nvSpPr>
        <p:spPr>
          <a:xfrm>
            <a:off x="152400" y="152400"/>
            <a:ext cx="8839200" cy="457200"/>
          </a:xfrm>
        </p:spPr>
        <p:txBody>
          <a:bodyPr/>
          <a:lstStyle/>
          <a:p>
            <a:r>
              <a:rPr lang="en-US" altLang="en-US" dirty="0"/>
              <a:t>Approaches to creating strings with variables </a:t>
            </a:r>
          </a:p>
        </p:txBody>
      </p:sp>
      <p:sp>
        <p:nvSpPr>
          <p:cNvPr id="49155" name="Content Placeholder 2">
            <a:extLst>
              <a:ext uri="{FF2B5EF4-FFF2-40B4-BE49-F238E27FC236}">
                <a16:creationId xmlns:a16="http://schemas.microsoft.com/office/drawing/2014/main" id="{D8D328E1-1473-4DBA-36D8-66D8625A63BB}"/>
              </a:ext>
            </a:extLst>
          </p:cNvPr>
          <p:cNvSpPr>
            <a:spLocks noGrp="1"/>
          </p:cNvSpPr>
          <p:nvPr>
            <p:ph idx="1"/>
          </p:nvPr>
        </p:nvSpPr>
        <p:spPr>
          <a:xfrm>
            <a:off x="152400" y="838200"/>
            <a:ext cx="8686800" cy="5410200"/>
          </a:xfrm>
        </p:spPr>
        <p:txBody>
          <a:bodyPr/>
          <a:lstStyle/>
          <a:p>
            <a:pPr marL="457200" lvl="1" indent="0"/>
            <a:endParaRPr lang="en-US" altLang="en-US" sz="2400" dirty="0"/>
          </a:p>
          <a:p>
            <a:pPr marL="971550" lvl="1" indent="-514350">
              <a:buFontTx/>
              <a:buAutoNum type="arabicPeriod"/>
            </a:pPr>
            <a:r>
              <a:rPr lang="en-US" altLang="en-US" sz="2400" dirty="0"/>
              <a:t>Commas?</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Concatenation?</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String format method</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Formatted string literals (f-strings)</a:t>
            </a:r>
          </a:p>
        </p:txBody>
      </p:sp>
      <p:pic>
        <p:nvPicPr>
          <p:cNvPr id="4" name="Picture 2">
            <a:extLst>
              <a:ext uri="{FF2B5EF4-FFF2-40B4-BE49-F238E27FC236}">
                <a16:creationId xmlns:a16="http://schemas.microsoft.com/office/drawing/2014/main" id="{9409FA9A-62DD-8B03-4DF4-CE678ACA4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106"/>
          <a:stretch/>
        </p:blipFill>
        <p:spPr bwMode="auto">
          <a:xfrm>
            <a:off x="609600" y="714967"/>
            <a:ext cx="2819400" cy="562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sp>
        <p:nvSpPr>
          <p:cNvPr id="8" name="TextBox 7">
            <a:extLst>
              <a:ext uri="{FF2B5EF4-FFF2-40B4-BE49-F238E27FC236}">
                <a16:creationId xmlns:a16="http://schemas.microsoft.com/office/drawing/2014/main" id="{070F14D9-4A85-0747-7242-59FA583CD71E}"/>
              </a:ext>
            </a:extLst>
          </p:cNvPr>
          <p:cNvSpPr txBox="1"/>
          <p:nvPr/>
        </p:nvSpPr>
        <p:spPr>
          <a:xfrm>
            <a:off x="1762125" y="2971800"/>
            <a:ext cx="6772275" cy="861774"/>
          </a:xfrm>
          <a:prstGeom prst="rect">
            <a:avLst/>
          </a:prstGeom>
          <a:noFill/>
        </p:spPr>
        <p:txBody>
          <a:bodyPr wrap="square">
            <a:spAutoFit/>
          </a:bodyPr>
          <a:lstStyle/>
          <a:p>
            <a:r>
              <a:rPr lang="en-US" sz="1600" dirty="0"/>
              <a:t>&gt;&gt;&gt; message = "The first FID in" + </a:t>
            </a:r>
            <a:r>
              <a:rPr lang="en-US" sz="1600" dirty="0" err="1"/>
              <a:t>dataFile</a:t>
            </a:r>
            <a:r>
              <a:rPr lang="en-US" sz="1600" dirty="0"/>
              <a:t> + "is" + str(FID) + "!"</a:t>
            </a:r>
          </a:p>
          <a:p>
            <a:r>
              <a:rPr lang="en-US" sz="1600" dirty="0"/>
              <a:t>&gt;&gt;&gt; message</a:t>
            </a:r>
          </a:p>
          <a:p>
            <a:r>
              <a:rPr lang="en-US" sz="1600" dirty="0"/>
              <a:t>'The first FID incounties.shpis862'</a:t>
            </a:r>
          </a:p>
        </p:txBody>
      </p:sp>
      <p:sp>
        <p:nvSpPr>
          <p:cNvPr id="10" name="TextBox 9">
            <a:extLst>
              <a:ext uri="{FF2B5EF4-FFF2-40B4-BE49-F238E27FC236}">
                <a16:creationId xmlns:a16="http://schemas.microsoft.com/office/drawing/2014/main" id="{F88D6301-E295-7FCF-A531-BEDEAB687C07}"/>
              </a:ext>
            </a:extLst>
          </p:cNvPr>
          <p:cNvSpPr txBox="1"/>
          <p:nvPr/>
        </p:nvSpPr>
        <p:spPr>
          <a:xfrm>
            <a:off x="1762125" y="4267200"/>
            <a:ext cx="7057023" cy="861774"/>
          </a:xfrm>
          <a:prstGeom prst="rect">
            <a:avLst/>
          </a:prstGeom>
          <a:noFill/>
        </p:spPr>
        <p:txBody>
          <a:bodyPr wrap="square">
            <a:spAutoFit/>
          </a:bodyPr>
          <a:lstStyle/>
          <a:p>
            <a:r>
              <a:rPr lang="en-US" sz="1600" dirty="0"/>
              <a:t>&gt;&gt;&gt; message = "The first FID in {0} is {1}!".format(</a:t>
            </a:r>
            <a:r>
              <a:rPr lang="en-US" sz="1600" dirty="0" err="1"/>
              <a:t>dataFile</a:t>
            </a:r>
            <a:r>
              <a:rPr lang="en-US" sz="1600" dirty="0"/>
              <a:t>, FID)</a:t>
            </a:r>
          </a:p>
          <a:p>
            <a:r>
              <a:rPr lang="en-US" sz="1600" dirty="0"/>
              <a:t>&gt;&gt;&gt; message</a:t>
            </a:r>
          </a:p>
          <a:p>
            <a:r>
              <a:rPr lang="en-US" sz="1600" dirty="0"/>
              <a:t>'The first FID in </a:t>
            </a:r>
            <a:r>
              <a:rPr lang="en-US" sz="1600" dirty="0" err="1"/>
              <a:t>counties.shp</a:t>
            </a:r>
            <a:r>
              <a:rPr lang="en-US" sz="1600" dirty="0"/>
              <a:t> is 862!'</a:t>
            </a:r>
          </a:p>
        </p:txBody>
      </p:sp>
      <p:sp>
        <p:nvSpPr>
          <p:cNvPr id="12" name="TextBox 11">
            <a:extLst>
              <a:ext uri="{FF2B5EF4-FFF2-40B4-BE49-F238E27FC236}">
                <a16:creationId xmlns:a16="http://schemas.microsoft.com/office/drawing/2014/main" id="{019467FC-8650-EBE2-5C83-7B4A71FCE831}"/>
              </a:ext>
            </a:extLst>
          </p:cNvPr>
          <p:cNvSpPr txBox="1"/>
          <p:nvPr/>
        </p:nvSpPr>
        <p:spPr>
          <a:xfrm>
            <a:off x="1762125" y="5629870"/>
            <a:ext cx="6324600" cy="861774"/>
          </a:xfrm>
          <a:prstGeom prst="rect">
            <a:avLst/>
          </a:prstGeom>
          <a:noFill/>
        </p:spPr>
        <p:txBody>
          <a:bodyPr wrap="square">
            <a:spAutoFit/>
          </a:bodyPr>
          <a:lstStyle/>
          <a:p>
            <a:r>
              <a:rPr lang="en-US" sz="1600" dirty="0"/>
              <a:t>&gt;&gt;&gt; message = </a:t>
            </a:r>
            <a:r>
              <a:rPr lang="en-US" sz="1600" dirty="0" err="1"/>
              <a:t>f"The</a:t>
            </a:r>
            <a:r>
              <a:rPr lang="en-US" sz="1600" dirty="0"/>
              <a:t> first FID in {</a:t>
            </a:r>
            <a:r>
              <a:rPr lang="en-US" sz="1600" dirty="0" err="1"/>
              <a:t>dataFile</a:t>
            </a:r>
            <a:r>
              <a:rPr lang="en-US" sz="1600" dirty="0"/>
              <a:t>} is {FID}!"</a:t>
            </a:r>
          </a:p>
          <a:p>
            <a:r>
              <a:rPr lang="en-US" sz="1600" dirty="0"/>
              <a:t>&gt;&gt;&gt; message</a:t>
            </a:r>
          </a:p>
          <a:p>
            <a:r>
              <a:rPr lang="en-US" sz="1600" dirty="0"/>
              <a:t>'The first FID in </a:t>
            </a:r>
            <a:r>
              <a:rPr lang="en-US" sz="1600" dirty="0" err="1"/>
              <a:t>counties.shp</a:t>
            </a:r>
            <a:r>
              <a:rPr lang="en-US" sz="1600" dirty="0"/>
              <a:t> is 862!'</a:t>
            </a:r>
          </a:p>
        </p:txBody>
      </p:sp>
      <p:sp>
        <p:nvSpPr>
          <p:cNvPr id="14" name="TextBox 13">
            <a:extLst>
              <a:ext uri="{FF2B5EF4-FFF2-40B4-BE49-F238E27FC236}">
                <a16:creationId xmlns:a16="http://schemas.microsoft.com/office/drawing/2014/main" id="{DEDD266D-3F2A-CEB9-979D-272B094C5C54}"/>
              </a:ext>
            </a:extLst>
          </p:cNvPr>
          <p:cNvSpPr txBox="1"/>
          <p:nvPr/>
        </p:nvSpPr>
        <p:spPr>
          <a:xfrm>
            <a:off x="1762125" y="1700309"/>
            <a:ext cx="6553200" cy="584775"/>
          </a:xfrm>
          <a:prstGeom prst="rect">
            <a:avLst/>
          </a:prstGeom>
          <a:noFill/>
        </p:spPr>
        <p:txBody>
          <a:bodyPr wrap="square">
            <a:spAutoFit/>
          </a:bodyPr>
          <a:lstStyle/>
          <a:p>
            <a:r>
              <a:rPr lang="en-US" sz="1600" dirty="0"/>
              <a:t>&gt;&gt;&gt; message = "The first FID in", </a:t>
            </a:r>
            <a:r>
              <a:rPr lang="en-US" sz="1600" dirty="0" err="1"/>
              <a:t>dataFile</a:t>
            </a:r>
            <a:r>
              <a:rPr lang="en-US" sz="1600" dirty="0"/>
              <a:t> , "is", FID, "!"&gt;&gt;&gt; message</a:t>
            </a:r>
          </a:p>
          <a:p>
            <a:r>
              <a:rPr lang="en-US" sz="1600" dirty="0"/>
              <a:t>('The first FID in', '</a:t>
            </a:r>
            <a:r>
              <a:rPr lang="en-US" sz="1600" dirty="0" err="1"/>
              <a:t>counties.shp</a:t>
            </a:r>
            <a:r>
              <a:rPr lang="en-US" sz="1600" dirty="0"/>
              <a:t>', 'is', 862, '!')</a:t>
            </a:r>
          </a:p>
        </p:txBody>
      </p:sp>
      <p:pic>
        <p:nvPicPr>
          <p:cNvPr id="16" name="Graphic 15" descr="Thumbs up sign with solid fill">
            <a:extLst>
              <a:ext uri="{FF2B5EF4-FFF2-40B4-BE49-F238E27FC236}">
                <a16:creationId xmlns:a16="http://schemas.microsoft.com/office/drawing/2014/main" id="{62B45704-1A13-E878-6C85-F054EC0C5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1200" y="5106884"/>
            <a:ext cx="607200" cy="60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15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a:t>String ‘format’ method</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eaLnBrk="1" hangingPunct="1"/>
            <a:r>
              <a:rPr lang="en-US" altLang="en-US" sz="2000" dirty="0"/>
              <a:t>Combine data types in a string using </a:t>
            </a:r>
          </a:p>
          <a:p>
            <a:pPr lvl="1" eaLnBrk="1" hangingPunct="1"/>
            <a:r>
              <a:rPr lang="en-US" altLang="en-US" sz="1600" dirty="0"/>
              <a:t>         casting and concatenation             OR                   string formatting </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r>
              <a:rPr lang="en-US" altLang="en-US" sz="2000" dirty="0"/>
              <a:t>Curly braces with numbers inside are place holders in a string literal. </a:t>
            </a:r>
          </a:p>
          <a:p>
            <a:pPr eaLnBrk="1" hangingPunct="1"/>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'File {0} was buffered with a {1:.2f} {2} </a:t>
            </a:r>
            <a:r>
              <a:rPr lang="en-US" altLang="en-US" sz="1400" dirty="0" err="1">
                <a:latin typeface="Courier New" panose="02070309020205020404" pitchFamily="49" charset="0"/>
                <a:cs typeface="Courier New" panose="02070309020205020404" pitchFamily="49" charset="0"/>
              </a:rPr>
              <a:t>buffer.'.format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x, unit))</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'{0} is as easy as {1}'.format(b,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4371975"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"{0} {1}".format(</a:t>
            </a:r>
            <a:r>
              <a:rPr lang="en-US" altLang="en-US" sz="1400" dirty="0" err="1">
                <a:solidFill>
                  <a:srgbClr val="000000"/>
                </a:solidFill>
                <a:latin typeface="Courier New" panose="02070309020205020404" pitchFamily="49" charset="0"/>
                <a:cs typeface="Courier New" panose="02070309020205020404" pitchFamily="49" charset="0"/>
              </a:rPr>
              <a:t>num,unit</a:t>
            </a:r>
            <a:r>
              <a:rPr lang="en-US" altLang="en-US" sz="1400" dirty="0">
                <a:solidFill>
                  <a:srgbClr val="000000"/>
                </a:solidFill>
                <a:latin typeface="Courier New" panose="02070309020205020404" pitchFamily="49" charset="0"/>
                <a:cs typeface="Courier New" panose="02070309020205020404" pitchFamily="49" charset="0"/>
              </a:rPr>
              <a: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48006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dirty="0"/>
              <a:t>Formatted string literals (f-string)</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eaLnBrk="1" hangingPunct="1"/>
            <a:r>
              <a:rPr lang="en-US" altLang="en-US" sz="2000" dirty="0"/>
              <a:t>Combine data types in a string using </a:t>
            </a:r>
          </a:p>
          <a:p>
            <a:pPr lvl="1" eaLnBrk="1" hangingPunct="1"/>
            <a:r>
              <a:rPr lang="en-US" altLang="en-US" sz="1600" dirty="0"/>
              <a:t>         casting and concatenation             OR                   f-string</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r>
              <a:rPr lang="en-US" altLang="en-US" sz="2000" dirty="0"/>
              <a:t>Curly braces with numbers inside are place holders in a string literal. </a:t>
            </a:r>
          </a:p>
          <a:p>
            <a:pPr eaLnBrk="1" hangingPunct="1"/>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f'File</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was buffered with a {x:.2f} {unit} buffer.')</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f'{b} is as easy as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3191899" cy="69557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f"{num} {unit}"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48006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15417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5A9FE8A2-1DF8-D9BE-D888-76341179C006}"/>
              </a:ext>
            </a:extLst>
          </p:cNvPr>
          <p:cNvSpPr>
            <a:spLocks noGrp="1" noChangeArrowheads="1"/>
          </p:cNvSpPr>
          <p:nvPr>
            <p:ph type="title"/>
          </p:nvPr>
        </p:nvSpPr>
        <p:spPr/>
        <p:txBody>
          <a:bodyPr/>
          <a:lstStyle/>
          <a:p>
            <a:pPr eaLnBrk="1" hangingPunct="1"/>
            <a:r>
              <a:rPr lang="en-US" altLang="en-US" sz="3600"/>
              <a:t>Summing up</a:t>
            </a:r>
          </a:p>
        </p:txBody>
      </p:sp>
      <p:sp>
        <p:nvSpPr>
          <p:cNvPr id="3076" name="Rectangle 3">
            <a:extLst>
              <a:ext uri="{FF2B5EF4-FFF2-40B4-BE49-F238E27FC236}">
                <a16:creationId xmlns:a16="http://schemas.microsoft.com/office/drawing/2014/main" id="{5168562D-48FC-4AD5-1D7F-F29C6AC1F062}"/>
              </a:ext>
            </a:extLst>
          </p:cNvPr>
          <p:cNvSpPr>
            <a:spLocks noGrp="1" noChangeArrowheads="1"/>
          </p:cNvSpPr>
          <p:nvPr>
            <p:ph type="body" idx="1"/>
          </p:nvPr>
        </p:nvSpPr>
        <p:spPr>
          <a:xfrm>
            <a:off x="152400" y="762000"/>
            <a:ext cx="8686800" cy="5410200"/>
          </a:xfrm>
        </p:spPr>
        <p:txBody>
          <a:bodyPr/>
          <a:lstStyle/>
          <a:p>
            <a:pPr eaLnBrk="1" hangingPunct="1">
              <a:defRPr/>
            </a:pPr>
            <a:r>
              <a:rPr lang="en-US" altLang="en-US" dirty="0"/>
              <a:t>Topics discussed </a:t>
            </a:r>
          </a:p>
          <a:p>
            <a:pPr lvl="2" eaLnBrk="1" hangingPunct="1">
              <a:defRPr/>
            </a:pPr>
            <a:r>
              <a:rPr lang="en-US" altLang="en-US" sz="2000" dirty="0"/>
              <a:t>Data types: integers, float, strings</a:t>
            </a:r>
          </a:p>
          <a:p>
            <a:pPr lvl="2" eaLnBrk="1" hangingPunct="1">
              <a:defRPr/>
            </a:pPr>
            <a:r>
              <a:rPr lang="en-US" altLang="en-US" sz="2000" dirty="0"/>
              <a:t>Integer division</a:t>
            </a:r>
          </a:p>
          <a:p>
            <a:pPr lvl="2" eaLnBrk="1" hangingPunct="1">
              <a:defRPr/>
            </a:pPr>
            <a:r>
              <a:rPr lang="en-US" altLang="en-US" sz="2000" dirty="0"/>
              <a:t>String literal versus string variable</a:t>
            </a:r>
          </a:p>
          <a:p>
            <a:pPr lvl="2" eaLnBrk="1" hangingPunct="1">
              <a:defRPr/>
            </a:pPr>
            <a:r>
              <a:rPr lang="en-US" altLang="en-US" sz="2000" dirty="0"/>
              <a:t>String and list indexing, slicing, concatenation, </a:t>
            </a:r>
            <a:r>
              <a:rPr lang="en-US" altLang="en-US" sz="2000" dirty="0" err="1"/>
              <a:t>len</a:t>
            </a:r>
            <a:r>
              <a:rPr lang="en-US" altLang="en-US" sz="2000" dirty="0"/>
              <a:t>, ‘in’ keyword </a:t>
            </a:r>
          </a:p>
          <a:p>
            <a:pPr lvl="2" eaLnBrk="1" hangingPunct="1">
              <a:defRPr/>
            </a:pPr>
            <a:r>
              <a:rPr lang="en-US" altLang="en-US" sz="2000" dirty="0"/>
              <a:t>String line continuation, escape sequences, raw &amp; </a:t>
            </a:r>
            <a:r>
              <a:rPr lang="en-US" altLang="en-US" sz="2000" dirty="0" err="1"/>
              <a:t>unicode</a:t>
            </a:r>
            <a:r>
              <a:rPr lang="en-US" altLang="en-US" sz="2000" dirty="0"/>
              <a:t> strings</a:t>
            </a:r>
          </a:p>
          <a:p>
            <a:pPr lvl="2" eaLnBrk="1" hangingPunct="1">
              <a:defRPr/>
            </a:pPr>
            <a:r>
              <a:rPr lang="en-US" altLang="en-US" sz="2000" dirty="0"/>
              <a:t>String formatting</a:t>
            </a:r>
          </a:p>
          <a:p>
            <a:pPr eaLnBrk="1" hangingPunct="1">
              <a:defRPr/>
            </a:pPr>
            <a:r>
              <a:rPr lang="en-US" altLang="en-US" dirty="0"/>
              <a:t>Up next</a:t>
            </a:r>
          </a:p>
          <a:p>
            <a:pPr marL="1314450" lvl="2" indent="-457200" eaLnBrk="1" hangingPunct="1">
              <a:buFont typeface="Arial" panose="020B0604020202020204" pitchFamily="34" charset="0"/>
              <a:buChar char="•"/>
              <a:defRPr/>
            </a:pPr>
            <a:r>
              <a:rPr lang="en-US" altLang="en-US" dirty="0"/>
              <a:t>Lists and tuples	</a:t>
            </a:r>
          </a:p>
          <a:p>
            <a:pPr eaLnBrk="1" hangingPunct="1">
              <a:defRPr/>
            </a:pPr>
            <a:r>
              <a:rPr lang="en-US" altLang="en-US" dirty="0"/>
              <a:t>Appendix topics</a:t>
            </a:r>
          </a:p>
          <a:p>
            <a:pPr marL="1314450" lvl="2" indent="-457200" eaLnBrk="1" hangingPunct="1">
              <a:buFont typeface="Arial" panose="020B0604020202020204" pitchFamily="34" charset="0"/>
              <a:buChar char="•"/>
              <a:defRPr/>
            </a:pPr>
            <a:r>
              <a:rPr lang="en-US" altLang="en-US" dirty="0"/>
              <a:t>Commas vs concatenation</a:t>
            </a:r>
          </a:p>
          <a:p>
            <a:pPr marL="1314450" lvl="2" indent="-457200" eaLnBrk="1" hangingPunct="1">
              <a:buFont typeface="Arial" panose="020B0604020202020204" pitchFamily="34" charset="0"/>
              <a:buChar char="•"/>
              <a:defRPr/>
            </a:pPr>
            <a:r>
              <a:rPr lang="en-US" altLang="en-US" dirty="0"/>
              <a:t>Old school style formatting</a:t>
            </a:r>
          </a:p>
          <a:p>
            <a:pPr marL="1314450" lvl="2" indent="-457200" eaLnBrk="1" hangingPunct="1">
              <a:buFont typeface="Arial" panose="020B0604020202020204" pitchFamily="34" charset="0"/>
              <a:buChar char="•"/>
              <a:defRPr/>
            </a:pPr>
            <a:r>
              <a:rPr lang="en-US" altLang="en-US" dirty="0"/>
              <a:t>Escaping quotation marks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B5FB-9589-7D00-645C-1582E5E51D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43A912-80D5-C762-06D4-C5F7CA6C8258}"/>
              </a:ext>
            </a:extLst>
          </p:cNvPr>
          <p:cNvSpPr>
            <a:spLocks noGrp="1"/>
          </p:cNvSpPr>
          <p:nvPr>
            <p:ph idx="1"/>
          </p:nvPr>
        </p:nvSpPr>
        <p:spPr/>
        <p:txBody>
          <a:bodyPr/>
          <a:lstStyle/>
          <a:p>
            <a:endParaRPr lang="en-US"/>
          </a:p>
        </p:txBody>
      </p:sp>
      <p:pic>
        <p:nvPicPr>
          <p:cNvPr id="93186" name="Picture 2" descr="Hiking - Grand Teton National Park (U.S. National Park Service)">
            <a:extLst>
              <a:ext uri="{FF2B5EF4-FFF2-40B4-BE49-F238E27FC236}">
                <a16:creationId xmlns:a16="http://schemas.microsoft.com/office/drawing/2014/main" id="{65347B1C-106D-78E0-AF53-9F8F7EE15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122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86319420-8320-B65B-97E5-D1BC972A0EBB}"/>
              </a:ext>
            </a:extLst>
          </p:cNvPr>
          <p:cNvSpPr>
            <a:spLocks noGrp="1" noChangeArrowheads="1"/>
          </p:cNvSpPr>
          <p:nvPr>
            <p:ph type="title"/>
          </p:nvPr>
        </p:nvSpPr>
        <p:spPr/>
        <p:txBody>
          <a:bodyPr/>
          <a:lstStyle/>
          <a:p>
            <a:pPr eaLnBrk="1" hangingPunct="1"/>
            <a:r>
              <a:rPr lang="en-US" altLang="en-US" sz="3600"/>
              <a:t>Appendix</a:t>
            </a:r>
          </a:p>
        </p:txBody>
      </p:sp>
      <p:sp>
        <p:nvSpPr>
          <p:cNvPr id="55300" name="AutoShape 5">
            <a:extLst>
              <a:ext uri="{FF2B5EF4-FFF2-40B4-BE49-F238E27FC236}">
                <a16:creationId xmlns:a16="http://schemas.microsoft.com/office/drawing/2014/main" id="{707F12A6-3011-E091-E101-0784E24296B6}"/>
              </a:ext>
            </a:extLst>
          </p:cNvPr>
          <p:cNvSpPr>
            <a:spLocks noGrp="1" noChangeAspect="1" noChangeArrowheads="1"/>
          </p:cNvSpPr>
          <p:nvPr>
            <p:ph type="body" idx="1"/>
          </p:nvPr>
        </p:nvSpPr>
        <p:spPr>
          <a:xfrm>
            <a:off x="304800" y="838200"/>
            <a:ext cx="8686800" cy="5410200"/>
          </a:xfrm>
        </p:spPr>
        <p:txBody>
          <a:bodyPr/>
          <a:lstStyle/>
          <a:p>
            <a:pPr eaLnBrk="1" hangingPunct="1"/>
            <a:endParaRPr lang="en-US"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C2AF4AD3-CE53-E9A9-128F-08FF3ED45A27}"/>
              </a:ext>
            </a:extLst>
          </p:cNvPr>
          <p:cNvSpPr>
            <a:spLocks noGrp="1" noChangeArrowheads="1"/>
          </p:cNvSpPr>
          <p:nvPr>
            <p:ph type="title"/>
          </p:nvPr>
        </p:nvSpPr>
        <p:spPr/>
        <p:txBody>
          <a:bodyPr/>
          <a:lstStyle/>
          <a:p>
            <a:pPr eaLnBrk="1" hangingPunct="1"/>
            <a:r>
              <a:rPr lang="en-US" altLang="en-US" sz="2800"/>
              <a:t>Appendix: Commas versus concatenation</a:t>
            </a:r>
          </a:p>
        </p:txBody>
      </p:sp>
      <p:sp>
        <p:nvSpPr>
          <p:cNvPr id="278531" name="Rectangle 3">
            <a:extLst>
              <a:ext uri="{FF2B5EF4-FFF2-40B4-BE49-F238E27FC236}">
                <a16:creationId xmlns:a16="http://schemas.microsoft.com/office/drawing/2014/main" id="{1C7CD807-F0F3-7142-75F2-DF62376EC9C4}"/>
              </a:ext>
            </a:extLst>
          </p:cNvPr>
          <p:cNvSpPr>
            <a:spLocks noGrp="1" noChangeArrowheads="1"/>
          </p:cNvSpPr>
          <p:nvPr>
            <p:ph type="body" idx="1"/>
          </p:nvPr>
        </p:nvSpPr>
        <p:spPr>
          <a:xfrm>
            <a:off x="152400" y="914400"/>
            <a:ext cx="8686800" cy="6934200"/>
          </a:xfrm>
        </p:spPr>
        <p:txBody>
          <a:bodyPr/>
          <a:lstStyle/>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"park" </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count = 1</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 1 .</a:t>
            </a:r>
            <a:r>
              <a:rPr lang="en-US" altLang="en-US" sz="2000" dirty="0" err="1">
                <a:latin typeface="Courier New" panose="02070309020205020404" pitchFamily="49" charset="0"/>
                <a:cs typeface="Courier New" panose="02070309020205020404" pitchFamily="49" charset="0"/>
              </a:rPr>
              <a:t>shp</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err="1">
                <a:solidFill>
                  <a:srgbClr val="FF0000"/>
                </a:solidFill>
                <a:latin typeface="Courier New" panose="02070309020205020404" pitchFamily="49" charset="0"/>
                <a:cs typeface="Courier New" panose="02070309020205020404" pitchFamily="49" charset="0"/>
              </a:rPr>
              <a:t>Typeerror</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file:park1.shp</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park1.shp</a:t>
            </a:r>
          </a:p>
          <a:p>
            <a:pPr eaLnBrk="1" hangingPunct="1">
              <a:lnSpc>
                <a:spcPct val="90000"/>
              </a:lnSpc>
              <a:buFontTx/>
              <a:buNone/>
            </a:pPr>
            <a:endParaRPr lang="en-US" altLang="en-US" sz="2400" dirty="0"/>
          </a:p>
          <a:p>
            <a:pPr eaLnBrk="1" hangingPunct="1">
              <a:lnSpc>
                <a:spcPct val="90000"/>
              </a:lnSpc>
              <a:buFontTx/>
              <a:buNone/>
            </a:pPr>
            <a:endParaRPr lang="en-US" altLang="en-US" sz="2400" dirty="0"/>
          </a:p>
          <a:p>
            <a:pPr eaLnBrk="1" hangingPunct="1">
              <a:lnSpc>
                <a:spcPct val="90000"/>
              </a:lnSpc>
              <a:buFontTx/>
              <a:buNone/>
            </a:pPr>
            <a:r>
              <a:rPr lang="en-US" altLang="en-US" sz="2400" dirty="0"/>
              <a:t> </a:t>
            </a:r>
          </a:p>
        </p:txBody>
      </p:sp>
      <p:sp>
        <p:nvSpPr>
          <p:cNvPr id="278532" name="Line 4">
            <a:extLst>
              <a:ext uri="{FF2B5EF4-FFF2-40B4-BE49-F238E27FC236}">
                <a16:creationId xmlns:a16="http://schemas.microsoft.com/office/drawing/2014/main" id="{732B9861-ED49-088B-84C4-572E2E24CA63}"/>
              </a:ext>
            </a:extLst>
          </p:cNvPr>
          <p:cNvSpPr>
            <a:spLocks noChangeShapeType="1"/>
          </p:cNvSpPr>
          <p:nvPr/>
        </p:nvSpPr>
        <p:spPr bwMode="auto">
          <a:xfrm flipH="1" flipV="1">
            <a:off x="5213350" y="4838700"/>
            <a:ext cx="247650"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3" name="Line 5">
            <a:extLst>
              <a:ext uri="{FF2B5EF4-FFF2-40B4-BE49-F238E27FC236}">
                <a16:creationId xmlns:a16="http://schemas.microsoft.com/office/drawing/2014/main" id="{177BAACF-85C4-03CF-EB1F-0C76A43E1B19}"/>
              </a:ext>
            </a:extLst>
          </p:cNvPr>
          <p:cNvSpPr>
            <a:spLocks noChangeShapeType="1"/>
          </p:cNvSpPr>
          <p:nvPr/>
        </p:nvSpPr>
        <p:spPr bwMode="auto">
          <a:xfrm flipV="1">
            <a:off x="1752600" y="5105400"/>
            <a:ext cx="0" cy="457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4" name="Line 6">
            <a:extLst>
              <a:ext uri="{FF2B5EF4-FFF2-40B4-BE49-F238E27FC236}">
                <a16:creationId xmlns:a16="http://schemas.microsoft.com/office/drawing/2014/main" id="{DEE99C09-4C84-2374-1765-00454DCD7519}"/>
              </a:ext>
            </a:extLst>
          </p:cNvPr>
          <p:cNvSpPr>
            <a:spLocks noChangeShapeType="1"/>
          </p:cNvSpPr>
          <p:nvPr/>
        </p:nvSpPr>
        <p:spPr bwMode="auto">
          <a:xfrm>
            <a:off x="1828800" y="6205538"/>
            <a:ext cx="0" cy="388937"/>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2" name="Line 7">
            <a:extLst>
              <a:ext uri="{FF2B5EF4-FFF2-40B4-BE49-F238E27FC236}">
                <a16:creationId xmlns:a16="http://schemas.microsoft.com/office/drawing/2014/main" id="{88B92412-2F9E-FBD2-95E7-2B2EB2CF2BF4}"/>
              </a:ext>
            </a:extLst>
          </p:cNvPr>
          <p:cNvSpPr>
            <a:spLocks noChangeShapeType="1"/>
          </p:cNvSpPr>
          <p:nvPr/>
        </p:nvSpPr>
        <p:spPr bwMode="auto">
          <a:xfrm flipV="1">
            <a:off x="26670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3" name="Line 8">
            <a:extLst>
              <a:ext uri="{FF2B5EF4-FFF2-40B4-BE49-F238E27FC236}">
                <a16:creationId xmlns:a16="http://schemas.microsoft.com/office/drawing/2014/main" id="{6697B617-3C17-F129-BD86-BBD552A28547}"/>
              </a:ext>
            </a:extLst>
          </p:cNvPr>
          <p:cNvSpPr>
            <a:spLocks noChangeShapeType="1"/>
          </p:cNvSpPr>
          <p:nvPr/>
        </p:nvSpPr>
        <p:spPr bwMode="auto">
          <a:xfrm flipV="1">
            <a:off x="28956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4">
            <a:extLst>
              <a:ext uri="{FF2B5EF4-FFF2-40B4-BE49-F238E27FC236}">
                <a16:creationId xmlns:a16="http://schemas.microsoft.com/office/drawing/2014/main" id="{179014CD-6248-97C2-AD53-6D8BECB791ED}"/>
              </a:ext>
            </a:extLst>
          </p:cNvPr>
          <p:cNvSpPr>
            <a:spLocks noChangeShapeType="1"/>
          </p:cNvSpPr>
          <p:nvPr/>
        </p:nvSpPr>
        <p:spPr bwMode="auto">
          <a:xfrm flipH="1" flipV="1">
            <a:off x="3886200" y="6329363"/>
            <a:ext cx="249238"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853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531">
                                            <p:txEl>
                                              <p:pRg st="8" end="8"/>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853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853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853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78531">
                                            <p:txEl>
                                              <p:pRg st="14" end="1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8531">
                                            <p:txEl>
                                              <p:pRg st="15" end="1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85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853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A42D3720-F229-CCB0-12B7-3BD39196967C}"/>
              </a:ext>
            </a:extLst>
          </p:cNvPr>
          <p:cNvSpPr>
            <a:spLocks noGrp="1" noChangeArrowheads="1"/>
          </p:cNvSpPr>
          <p:nvPr>
            <p:ph type="title"/>
          </p:nvPr>
        </p:nvSpPr>
        <p:spPr/>
        <p:txBody>
          <a:bodyPr/>
          <a:lstStyle/>
          <a:p>
            <a:pPr eaLnBrk="1" hangingPunct="1"/>
            <a:r>
              <a:rPr lang="en-US" altLang="en-US" sz="3600"/>
              <a:t>Appendix: </a:t>
            </a:r>
            <a:r>
              <a:rPr lang="en-US" altLang="en-US"/>
              <a:t>Old school string formatting</a:t>
            </a:r>
          </a:p>
        </p:txBody>
      </p:sp>
      <p:sp>
        <p:nvSpPr>
          <p:cNvPr id="58372" name="Rectangle 3">
            <a:extLst>
              <a:ext uri="{FF2B5EF4-FFF2-40B4-BE49-F238E27FC236}">
                <a16:creationId xmlns:a16="http://schemas.microsoft.com/office/drawing/2014/main" id="{5547DDAD-D960-E352-3A30-3540493F5336}"/>
              </a:ext>
            </a:extLst>
          </p:cNvPr>
          <p:cNvSpPr>
            <a:spLocks noGrp="1" noChangeArrowheads="1"/>
          </p:cNvSpPr>
          <p:nvPr>
            <p:ph type="body" idx="1"/>
          </p:nvPr>
        </p:nvSpPr>
        <p:spPr>
          <a:xfrm>
            <a:off x="152400" y="914400"/>
            <a:ext cx="8686800" cy="6477000"/>
          </a:xfrm>
        </p:spPr>
        <p:txBody>
          <a:bodyPr/>
          <a:lstStyle/>
          <a:p>
            <a:pPr eaLnBrk="1" hangingPunct="1"/>
            <a:r>
              <a:rPr lang="en-US" altLang="en-US" sz="2400" dirty="0"/>
              <a:t>Mixing elements (heterogeneous content)</a:t>
            </a:r>
          </a:p>
          <a:p>
            <a:pPr eaLnBrk="1" hangingPunct="1">
              <a:buFontTx/>
              <a:buNone/>
            </a:pPr>
            <a:r>
              <a:rPr lang="en-US" altLang="en-US" sz="2400" b="1" dirty="0">
                <a:solidFill>
                  <a:srgbClr val="0000FF"/>
                </a:solidFill>
                <a:latin typeface="Comic Sans MS" panose="030F0702030302020204" pitchFamily="66" charset="0"/>
              </a:rPr>
              <a:t>%</a:t>
            </a:r>
            <a:r>
              <a:rPr lang="en-US" altLang="en-US" sz="2400" dirty="0"/>
              <a:t> - conversion specifier</a:t>
            </a:r>
          </a:p>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r>
              <a:rPr lang="en-US" altLang="en-US" sz="2400" dirty="0"/>
              <a:t>String templates (</a:t>
            </a:r>
            <a:r>
              <a:rPr lang="en-US" altLang="en-US" sz="2400" dirty="0">
                <a:solidFill>
                  <a:srgbClr val="0000FF"/>
                </a:solidFill>
                <a:latin typeface="Comic Sans MS" panose="030F0702030302020204" pitchFamily="66" charset="0"/>
              </a:rPr>
              <a:t>Template</a:t>
            </a:r>
            <a:r>
              <a:rPr lang="en-US" altLang="en-US" sz="2400" dirty="0"/>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2000" dirty="0">
                <a:latin typeface="Courier New" panose="02070309020205020404" pitchFamily="49" charset="0"/>
                <a:cs typeface="Courier New" panose="02070309020205020404" pitchFamily="49" charset="0"/>
              </a:rPr>
              <a:t>&gt;&gt;&gt; x = 5 </a:t>
            </a:r>
          </a:p>
          <a:p>
            <a:pPr eaLnBrk="1" hangingPunct="1">
              <a:buFontTx/>
              <a:buNone/>
            </a:pPr>
            <a:r>
              <a:rPr lang="en-US" altLang="en-US" sz="20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a:t>
            </a:r>
          </a:p>
          <a:p>
            <a:pPr eaLnBrk="1" hangingPunct="1">
              <a:buFontTx/>
              <a:buNone/>
            </a:pPr>
            <a:r>
              <a:rPr lang="en-US" altLang="en-US" sz="2000" dirty="0">
                <a:latin typeface="Courier New" panose="02070309020205020404" pitchFamily="49" charset="0"/>
                <a:cs typeface="Courier New" panose="02070309020205020404" pitchFamily="49" charset="0"/>
              </a:rPr>
              <a:t>&gt;&gt;&gt;</a:t>
            </a:r>
            <a:r>
              <a:rPr lang="en-US" altLang="en-US" sz="2000" dirty="0">
                <a:solidFill>
                  <a:srgbClr val="3333FF"/>
                </a:solidFill>
                <a:latin typeface="Courier New" panose="02070309020205020404" pitchFamily="49" charset="0"/>
                <a:cs typeface="Courier New" panose="02070309020205020404" pitchFamily="49" charset="0"/>
              </a:rPr>
              <a:t> print(</a:t>
            </a:r>
            <a:r>
              <a:rPr lang="en-US" altLang="en-US" sz="2000" dirty="0">
                <a:latin typeface="Courier New" panose="02070309020205020404" pitchFamily="49" charset="0"/>
                <a:cs typeface="Courier New" panose="02070309020205020404" pitchFamily="49" charset="0"/>
              </a:rPr>
              <a:t>"File %s was buffered with a %d %s buffer." % (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x, unit))</a:t>
            </a:r>
          </a:p>
          <a:p>
            <a:pPr eaLnBrk="1" hangingPunct="1">
              <a:buFontTx/>
              <a:buNone/>
            </a:pPr>
            <a:r>
              <a:rPr lang="en-US" altLang="en-US" sz="2000" dirty="0">
                <a:latin typeface="Courier New" panose="02070309020205020404" pitchFamily="49" charset="0"/>
                <a:cs typeface="Courier New" panose="02070309020205020404" pitchFamily="49" charset="0"/>
              </a:rPr>
              <a:t>File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was buffered with a 5 miles buffer.</a:t>
            </a:r>
          </a:p>
        </p:txBody>
      </p:sp>
      <p:sp>
        <p:nvSpPr>
          <p:cNvPr id="58373" name="Text Box 7">
            <a:extLst>
              <a:ext uri="{FF2B5EF4-FFF2-40B4-BE49-F238E27FC236}">
                <a16:creationId xmlns:a16="http://schemas.microsoft.com/office/drawing/2014/main" id="{BA61AA80-B65C-62A5-F4AC-722D6271259C}"/>
              </a:ext>
            </a:extLst>
          </p:cNvPr>
          <p:cNvSpPr txBox="1">
            <a:spLocks noChangeArrowheads="1"/>
          </p:cNvSpPr>
          <p:nvPr/>
        </p:nvSpPr>
        <p:spPr bwMode="auto">
          <a:xfrm>
            <a:off x="1447800" y="2743200"/>
            <a:ext cx="2743200" cy="16144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solidFill>
                  <a:srgbClr val="FF0066"/>
                </a:solidFill>
              </a:rPr>
              <a:t>%d	integer</a:t>
            </a:r>
          </a:p>
          <a:p>
            <a:pPr eaLnBrk="1" hangingPunct="1">
              <a:spcBef>
                <a:spcPct val="50000"/>
              </a:spcBef>
              <a:buFontTx/>
              <a:buNone/>
            </a:pPr>
            <a:r>
              <a:rPr lang="en-US" altLang="en-US" sz="1800" b="1">
                <a:solidFill>
                  <a:srgbClr val="FF0066"/>
                </a:solidFill>
              </a:rPr>
              <a:t>%s	string</a:t>
            </a:r>
          </a:p>
          <a:p>
            <a:pPr eaLnBrk="1" hangingPunct="1">
              <a:spcBef>
                <a:spcPct val="50000"/>
              </a:spcBef>
              <a:buFontTx/>
              <a:buNone/>
            </a:pPr>
            <a:r>
              <a:rPr lang="en-US" altLang="en-US" sz="1800" b="1">
                <a:solidFill>
                  <a:srgbClr val="FF0066"/>
                </a:solidFill>
              </a:rPr>
              <a:t>%f	float</a:t>
            </a:r>
          </a:p>
          <a:p>
            <a:pPr eaLnBrk="1" hangingPunct="1">
              <a:spcBef>
                <a:spcPct val="50000"/>
              </a:spcBef>
              <a:buFontTx/>
              <a:buNone/>
            </a:pPr>
            <a:r>
              <a:rPr lang="en-US" altLang="en-US" sz="1800" b="1">
                <a:solidFill>
                  <a:srgbClr val="FF0066"/>
                </a:solidFill>
              </a:rPr>
              <a:t>%.2f	two digits float</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281D1A85-F247-3C4A-5AF5-E384CFDA7BF1}"/>
              </a:ext>
            </a:extLst>
          </p:cNvPr>
          <p:cNvSpPr>
            <a:spLocks noGrp="1" noChangeArrowheads="1"/>
          </p:cNvSpPr>
          <p:nvPr>
            <p:ph type="title"/>
          </p:nvPr>
        </p:nvSpPr>
        <p:spPr/>
        <p:txBody>
          <a:bodyPr/>
          <a:lstStyle/>
          <a:p>
            <a:pPr eaLnBrk="1" hangingPunct="1"/>
            <a:r>
              <a:rPr lang="en-US" altLang="en-US" sz="3600"/>
              <a:t>Appendix: More old-school examples</a:t>
            </a:r>
          </a:p>
        </p:txBody>
      </p:sp>
      <p:sp>
        <p:nvSpPr>
          <p:cNvPr id="60420" name="Rectangle 8">
            <a:extLst>
              <a:ext uri="{FF2B5EF4-FFF2-40B4-BE49-F238E27FC236}">
                <a16:creationId xmlns:a16="http://schemas.microsoft.com/office/drawing/2014/main" id="{45B49010-CC78-CFAA-CA5B-2AE95D7C0B71}"/>
              </a:ext>
            </a:extLst>
          </p:cNvPr>
          <p:cNvSpPr>
            <a:spLocks noChangeArrowheads="1"/>
          </p:cNvSpPr>
          <p:nvPr/>
        </p:nvSpPr>
        <p:spPr bwMode="auto">
          <a:xfrm>
            <a:off x="76200" y="2209800"/>
            <a:ext cx="8763000" cy="449580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9924" name="Rectangle 4">
            <a:extLst>
              <a:ext uri="{FF2B5EF4-FFF2-40B4-BE49-F238E27FC236}">
                <a16:creationId xmlns:a16="http://schemas.microsoft.com/office/drawing/2014/main" id="{5B667204-AF71-BED5-D008-B148DE841BDB}"/>
              </a:ext>
            </a:extLst>
          </p:cNvPr>
          <p:cNvSpPr>
            <a:spLocks noGrp="1" noChangeArrowheads="1"/>
          </p:cNvSpPr>
          <p:nvPr>
            <p:ph type="body" idx="1"/>
          </p:nvPr>
        </p:nvSpPr>
        <p:spPr>
          <a:xfrm>
            <a:off x="152400" y="762000"/>
            <a:ext cx="8686800" cy="6477000"/>
          </a:xfrm>
        </p:spPr>
        <p:txBody>
          <a:bodyPr/>
          <a:lstStyle/>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a:t>
            </a:r>
          </a:p>
          <a:p>
            <a:pPr eaLnBrk="1" hangingPunct="1">
              <a:buFontTx/>
              <a:buNone/>
            </a:pPr>
            <a:r>
              <a:rPr lang="en-US" altLang="en-US" sz="1600" dirty="0" err="1">
                <a:latin typeface="Courier New" panose="02070309020205020404" pitchFamily="49" charset="0"/>
                <a:cs typeface="Courier New" panose="02070309020205020404" pitchFamily="49" charset="0"/>
              </a:rPr>
              <a:t>my_polygon</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"RTP"</a:t>
            </a:r>
          </a:p>
          <a:p>
            <a:pPr eaLnBrk="1" hangingPunct="1">
              <a:buFontTx/>
              <a:buNone/>
            </a:pPr>
            <a:r>
              <a:rPr lang="en-US" altLang="en-US" sz="1600" dirty="0">
                <a:latin typeface="Courier New" panose="02070309020205020404" pitchFamily="49" charset="0"/>
                <a:cs typeface="Courier New" panose="02070309020205020404" pitchFamily="49" charset="0"/>
              </a:rPr>
              <a:t>sentence</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"%d parcels intersect with %s</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err="1">
                <a:solidFill>
                  <a:srgbClr val="0000FF"/>
                </a:solidFill>
                <a:latin typeface="Courier New" panose="02070309020205020404" pitchFamily="49" charset="0"/>
                <a:cs typeface="Courier New" panose="02070309020205020404" pitchFamily="49" charset="0"/>
              </a:rPr>
              <a:t>num_parsels,my_polygon</a:t>
            </a:r>
            <a:r>
              <a:rPr lang="en-US" altLang="en-US" sz="1600" dirty="0">
                <a:solidFill>
                  <a:srgbClr val="0000FF"/>
                </a:solidFill>
                <a:latin typeface="Courier New" panose="02070309020205020404" pitchFamily="49" charset="0"/>
                <a:cs typeface="Courier New" panose="02070309020205020404" pitchFamily="49" charset="0"/>
              </a:rPr>
              <a:t>)</a:t>
            </a: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 </a:t>
            </a:r>
            <a:r>
              <a:rPr lang="en-US" altLang="en-US" sz="1600" dirty="0">
                <a:latin typeface="Courier New" panose="02070309020205020404" pitchFamily="49" charset="0"/>
                <a:cs typeface="Courier New" panose="02070309020205020404" pitchFamily="49" charset="0"/>
              </a:rPr>
              <a:t>sentence</a:t>
            </a: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20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sentence =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sentence</a:t>
            </a: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&gt;&gt;&gt;(5, 'parcels intersect with', 'selected region')</a:t>
            </a:r>
          </a:p>
        </p:txBody>
      </p:sp>
      <p:sp>
        <p:nvSpPr>
          <p:cNvPr id="60422" name="Text Box 6">
            <a:extLst>
              <a:ext uri="{FF2B5EF4-FFF2-40B4-BE49-F238E27FC236}">
                <a16:creationId xmlns:a16="http://schemas.microsoft.com/office/drawing/2014/main" id="{17B3BBAF-BCFF-5A00-FB41-939D9A740850}"/>
              </a:ext>
            </a:extLst>
          </p:cNvPr>
          <p:cNvSpPr txBox="1">
            <a:spLocks noChangeArrowheads="1"/>
          </p:cNvSpPr>
          <p:nvPr/>
        </p:nvSpPr>
        <p:spPr bwMode="auto">
          <a:xfrm>
            <a:off x="1295400" y="1295400"/>
            <a:ext cx="6629400" cy="7889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solidFill>
                  <a:srgbClr val="FF0066"/>
                </a:solidFill>
              </a:rPr>
              <a:t>%d	integer</a:t>
            </a:r>
          </a:p>
          <a:p>
            <a:pPr eaLnBrk="1" hangingPunct="1">
              <a:spcBef>
                <a:spcPct val="50000"/>
              </a:spcBef>
              <a:buFontTx/>
              <a:buNone/>
            </a:pPr>
            <a:r>
              <a:rPr lang="en-US" altLang="en-US" sz="1800" b="1">
                <a:solidFill>
                  <a:srgbClr val="FF0066"/>
                </a:solidFill>
              </a:rPr>
              <a:t>%s	string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9924">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9924">
                                            <p:txEl>
                                              <p:pRg st="11" end="1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92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3B0DCDD7-2BFC-4C96-5F3D-61C4A896751B}"/>
              </a:ext>
            </a:extLst>
          </p:cNvPr>
          <p:cNvSpPr>
            <a:spLocks noGrp="1" noChangeArrowheads="1"/>
          </p:cNvSpPr>
          <p:nvPr>
            <p:ph type="body" idx="1"/>
          </p:nvPr>
        </p:nvSpPr>
        <p:spPr>
          <a:xfrm>
            <a:off x="457200" y="762000"/>
            <a:ext cx="8229600" cy="6477000"/>
          </a:xfrm>
        </p:spPr>
        <p:txBody>
          <a:bodyPr/>
          <a:lstStyle/>
          <a:p>
            <a:pPr eaLnBrk="1" hangingPunct="1">
              <a:defRPr/>
            </a:pPr>
            <a:r>
              <a:rPr lang="en-US" altLang="en-US" sz="2400" dirty="0"/>
              <a:t>String ends where it finds the first matching quote.</a:t>
            </a:r>
          </a:p>
          <a:p>
            <a:pPr lvl="1" eaLnBrk="1" hangingPunct="1">
              <a:defRPr/>
            </a:pPr>
            <a:r>
              <a:rPr lang="en-US" altLang="en-US" sz="1800" dirty="0">
                <a:latin typeface="Courier New" panose="02070309020205020404" pitchFamily="49" charset="0"/>
                <a:cs typeface="Courier New" panose="02070309020205020404" pitchFamily="49" charset="0"/>
              </a:rPr>
              <a:t>&gt;&gt;&gt; 'doesn't'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       ^</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Traceback (  File "&lt;interactive input&gt;", line 1    'doesn't'           </a:t>
            </a:r>
          </a:p>
          <a:p>
            <a:pPr lvl="1" eaLnBrk="1" hangingPunct="1">
              <a:defRPr/>
            </a:pPr>
            <a:r>
              <a:rPr lang="en-US" altLang="en-US" sz="1800" dirty="0" err="1">
                <a:solidFill>
                  <a:srgbClr val="FF3300"/>
                </a:solidFill>
                <a:latin typeface="Courier New" panose="02070309020205020404" pitchFamily="49" charset="0"/>
                <a:cs typeface="Courier New" panose="02070309020205020404" pitchFamily="49" charset="0"/>
              </a:rPr>
              <a:t>SyntaxError</a:t>
            </a:r>
            <a:r>
              <a:rPr lang="en-US" altLang="en-US" sz="1800" dirty="0">
                <a:solidFill>
                  <a:srgbClr val="FF3300"/>
                </a:solidFill>
                <a:latin typeface="Courier New" panose="02070309020205020404" pitchFamily="49" charset="0"/>
                <a:cs typeface="Courier New" panose="02070309020205020404" pitchFamily="49" charset="0"/>
              </a:rPr>
              <a:t>: invalid syntax</a:t>
            </a:r>
          </a:p>
          <a:p>
            <a:pPr eaLnBrk="1" hangingPunct="1">
              <a:defRPr/>
            </a:pPr>
            <a:r>
              <a:rPr lang="en-US" altLang="en-US" sz="2400" dirty="0"/>
              <a:t>Use \ or combination of </a:t>
            </a:r>
            <a:r>
              <a:rPr lang="en-US" altLang="en-US" sz="2400" dirty="0">
                <a:latin typeface="Courier New" panose="02070309020205020404" pitchFamily="49" charset="0"/>
                <a:cs typeface="Courier New" panose="02070309020205020404" pitchFamily="49" charset="0"/>
              </a:rPr>
              <a:t>'</a:t>
            </a:r>
            <a:r>
              <a:rPr lang="en-US" altLang="en-US" sz="2400" dirty="0"/>
              <a:t> and </a:t>
            </a:r>
            <a:r>
              <a:rPr lang="en-US" altLang="en-US" sz="2400" dirty="0">
                <a:latin typeface="Courier New" panose="02070309020205020404" pitchFamily="49" charset="0"/>
                <a:cs typeface="Courier New" panose="02070309020205020404" pitchFamily="49" charset="0"/>
              </a:rPr>
              <a:t>"</a:t>
            </a:r>
            <a:r>
              <a:rPr lang="en-US" altLang="en-US" sz="2400" dirty="0"/>
              <a:t> to make a string which contains quotes.</a:t>
            </a:r>
          </a:p>
          <a:p>
            <a:pPr eaLnBrk="1" hangingPunct="1">
              <a:defRPr/>
            </a:pPr>
            <a:r>
              <a:rPr lang="en-US" altLang="en-US" sz="2400" dirty="0"/>
              <a:t>Escape from the inside quotation mark with a backslash with an escape sequence \' or \</a:t>
            </a:r>
            <a:r>
              <a:rPr lang="en-US" altLang="en-US" sz="2400" dirty="0">
                <a:latin typeface="Courier New" panose="02070309020205020404" pitchFamily="49" charset="0"/>
                <a:cs typeface="Courier New" panose="02070309020205020404" pitchFamily="49" charset="0"/>
              </a:rPr>
              <a:t>"</a:t>
            </a:r>
            <a:endParaRPr lang="en-US" altLang="en-US" sz="2400" dirty="0"/>
          </a:p>
          <a:p>
            <a:pPr lvl="1" eaLnBrk="1" hangingPunct="1">
              <a:defRPr/>
            </a:pPr>
            <a:endParaRPr lang="en-US" altLang="en-US" sz="100" dirty="0"/>
          </a:p>
          <a:p>
            <a:pPr lvl="1" eaLnBrk="1" hangingPunct="1">
              <a:defRPr/>
            </a:pPr>
            <a:endParaRPr lang="en-US" altLang="en-US" sz="1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&gt;&gt;&gt; </a:t>
            </a:r>
            <a:r>
              <a:rPr lang="en-US" altLang="en-US" sz="1800" dirty="0"/>
              <a:t>'</a:t>
            </a:r>
            <a:r>
              <a:rPr lang="en-US" altLang="en-US" sz="1800" dirty="0" err="1">
                <a:latin typeface="Courier New" panose="02070309020205020404" pitchFamily="49" charset="0"/>
                <a:cs typeface="Courier New" panose="02070309020205020404" pitchFamily="49" charset="0"/>
              </a:rPr>
              <a:t>doesn</a:t>
            </a:r>
            <a:r>
              <a:rPr lang="en-US" altLang="en-US" sz="1800" dirty="0">
                <a:latin typeface="Courier New" panose="02070309020205020404" pitchFamily="49" charset="0"/>
                <a:cs typeface="Courier New" panose="02070309020205020404" pitchFamily="49" charset="0"/>
              </a:rPr>
              <a:t>\</a:t>
            </a:r>
            <a:r>
              <a:rPr lang="en-US" altLang="en-US" sz="1800" dirty="0"/>
              <a:t>'</a:t>
            </a:r>
            <a:r>
              <a:rPr lang="en-US" altLang="en-US" sz="1800" dirty="0">
                <a:latin typeface="Courier New" panose="02070309020205020404" pitchFamily="49" charset="0"/>
                <a:cs typeface="Courier New" panose="02070309020205020404" pitchFamily="49" charset="0"/>
              </a:rPr>
              <a:t>t</a:t>
            </a:r>
            <a:r>
              <a:rPr lang="en-US" altLang="en-US" sz="1800" dirty="0"/>
              <a:t>'</a:t>
            </a:r>
            <a:endParaRPr lang="en-US" altLang="en-US" sz="18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"doesn</a:t>
            </a:r>
            <a:r>
              <a:rPr lang="en-US" altLang="en-US" sz="1800" dirty="0"/>
              <a:t>'</a:t>
            </a:r>
            <a:r>
              <a:rPr lang="en-US" altLang="en-US" sz="1800" dirty="0">
                <a:latin typeface="Courier New" panose="02070309020205020404" pitchFamily="49" charset="0"/>
                <a:cs typeface="Courier New" panose="02070309020205020404" pitchFamily="49" charset="0"/>
              </a:rPr>
              <a:t>t"</a:t>
            </a:r>
          </a:p>
          <a:p>
            <a:pPr lvl="1" eaLnBrk="1" hangingPunct="1">
              <a:defRPr/>
            </a:pPr>
            <a:endParaRPr lang="en-US" altLang="en-US" sz="1800" dirty="0">
              <a:solidFill>
                <a:srgbClr val="FF3300"/>
              </a:solidFill>
            </a:endParaRPr>
          </a:p>
          <a:p>
            <a:pPr eaLnBrk="1" hangingPunct="1">
              <a:buFont typeface="Arial" panose="020B0604020202020204" pitchFamily="34" charset="0"/>
              <a:buChar char="•"/>
              <a:defRPr/>
            </a:pPr>
            <a:r>
              <a:rPr lang="en-US" altLang="en-US" sz="2200" dirty="0"/>
              <a:t>How would you would fix this one?</a:t>
            </a:r>
          </a:p>
          <a:p>
            <a:pPr lvl="1" eaLnBrk="1" hangingPunct="1">
              <a:defRPr/>
            </a:pPr>
            <a:r>
              <a:rPr lang="en-US" altLang="en-US" sz="1800" dirty="0">
                <a:latin typeface="Courier New" panose="02070309020205020404" pitchFamily="49" charset="0"/>
                <a:cs typeface="Courier New" panose="02070309020205020404" pitchFamily="49" charset="0"/>
              </a:rPr>
              <a:t>&gt;&gt;&gt; "He said, "I love GIS""</a:t>
            </a:r>
          </a:p>
        </p:txBody>
      </p:sp>
      <p:sp>
        <p:nvSpPr>
          <p:cNvPr id="62468" name="Rectangle 3">
            <a:extLst>
              <a:ext uri="{FF2B5EF4-FFF2-40B4-BE49-F238E27FC236}">
                <a16:creationId xmlns:a16="http://schemas.microsoft.com/office/drawing/2014/main" id="{24DE10CF-7AE1-CCB3-2326-2E1D2961CCC0}"/>
              </a:ext>
            </a:extLst>
          </p:cNvPr>
          <p:cNvSpPr>
            <a:spLocks noGrp="1" noChangeArrowheads="1"/>
          </p:cNvSpPr>
          <p:nvPr>
            <p:ph type="title"/>
          </p:nvPr>
        </p:nvSpPr>
        <p:spPr/>
        <p:txBody>
          <a:bodyPr/>
          <a:lstStyle/>
          <a:p>
            <a:pPr eaLnBrk="1" hangingPunct="1"/>
            <a:r>
              <a:rPr lang="en-US" altLang="en-US" sz="3200"/>
              <a:t>Appendix: Escaping the quotation marks</a:t>
            </a:r>
            <a:endParaRPr lang="en-US" altLang="en-US" sz="3200">
              <a:solidFill>
                <a:srgbClr val="0000FF"/>
              </a:solidFill>
              <a:latin typeface="Comic Sans MS" panose="030F0702030302020204" pitchFamily="66" charset="0"/>
            </a:endParaRPr>
          </a:p>
        </p:txBody>
      </p:sp>
      <p:sp>
        <p:nvSpPr>
          <p:cNvPr id="62469" name="Text Box 4">
            <a:extLst>
              <a:ext uri="{FF2B5EF4-FFF2-40B4-BE49-F238E27FC236}">
                <a16:creationId xmlns:a16="http://schemas.microsoft.com/office/drawing/2014/main" id="{56307291-4069-6FC6-AAA9-1E0C76331C92}"/>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62470" name="Picture 5">
            <a:extLst>
              <a:ext uri="{FF2B5EF4-FFF2-40B4-BE49-F238E27FC236}">
                <a16:creationId xmlns:a16="http://schemas.microsoft.com/office/drawing/2014/main" id="{7C4B5312-5BD9-B37A-71AE-74BC70398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313" t="53125" r="66562" b="22656"/>
          <a:stretch>
            <a:fillRect/>
          </a:stretch>
        </p:blipFill>
        <p:spPr bwMode="auto">
          <a:xfrm>
            <a:off x="6438900" y="4802188"/>
            <a:ext cx="251460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9623DB63-B5C0-BC38-7BBF-19C7F9B6CCDA}"/>
              </a:ext>
            </a:extLst>
          </p:cNvPr>
          <p:cNvSpPr>
            <a:spLocks noGrp="1" noChangeArrowheads="1"/>
          </p:cNvSpPr>
          <p:nvPr>
            <p:ph type="title"/>
          </p:nvPr>
        </p:nvSpPr>
        <p:spPr/>
        <p:txBody>
          <a:bodyPr/>
          <a:lstStyle/>
          <a:p>
            <a:pPr eaLnBrk="1" hangingPunct="1"/>
            <a:r>
              <a:rPr lang="en-US" altLang="en-US" sz="3600"/>
              <a:t>Appendix: Operations</a:t>
            </a:r>
          </a:p>
        </p:txBody>
      </p:sp>
      <p:sp>
        <p:nvSpPr>
          <p:cNvPr id="275459" name="Rectangle 3">
            <a:extLst>
              <a:ext uri="{FF2B5EF4-FFF2-40B4-BE49-F238E27FC236}">
                <a16:creationId xmlns:a16="http://schemas.microsoft.com/office/drawing/2014/main" id="{99496AE3-314D-6234-D17A-2DAA97C4F571}"/>
              </a:ext>
            </a:extLst>
          </p:cNvPr>
          <p:cNvSpPr>
            <a:spLocks noGrp="1" noChangeArrowheads="1"/>
          </p:cNvSpPr>
          <p:nvPr>
            <p:ph type="body" idx="1"/>
          </p:nvPr>
        </p:nvSpPr>
        <p:spPr/>
        <p:txBody>
          <a:bodyPr/>
          <a:lstStyle/>
          <a:p>
            <a:pPr eaLnBrk="1" hangingPunct="1">
              <a:lnSpc>
                <a:spcPct val="90000"/>
              </a:lnSpc>
            </a:pPr>
            <a:r>
              <a:rPr lang="en-US" altLang="en-US"/>
              <a:t>&gt;&gt;&gt; x = 1 # What type is x? </a:t>
            </a:r>
            <a:endParaRPr lang="en-US" altLang="en-US">
              <a:solidFill>
                <a:srgbClr val="996600"/>
              </a:solidFill>
            </a:endParaRPr>
          </a:p>
          <a:p>
            <a:pPr eaLnBrk="1" hangingPunct="1">
              <a:lnSpc>
                <a:spcPct val="90000"/>
              </a:lnSpc>
            </a:pPr>
            <a:r>
              <a:rPr lang="en-US" altLang="en-US"/>
              <a:t>How can I make x a float?</a:t>
            </a:r>
          </a:p>
          <a:p>
            <a:pPr eaLnBrk="1" hangingPunct="1">
              <a:lnSpc>
                <a:spcPct val="90000"/>
              </a:lnSpc>
              <a:buFontTx/>
              <a:buNone/>
            </a:pPr>
            <a:r>
              <a:rPr lang="en-US" altLang="en-US">
                <a:solidFill>
                  <a:srgbClr val="996600"/>
                </a:solidFill>
              </a:rPr>
              <a:t>x = 1.0 or x = float(x) #This casts x to a float</a:t>
            </a:r>
          </a:p>
          <a:p>
            <a:pPr eaLnBrk="1" hangingPunct="1">
              <a:lnSpc>
                <a:spcPct val="90000"/>
              </a:lnSpc>
            </a:pPr>
            <a:r>
              <a:rPr lang="en-US" altLang="en-US"/>
              <a:t>What is kind of statement is x = 1?</a:t>
            </a:r>
          </a:p>
          <a:p>
            <a:pPr eaLnBrk="1" hangingPunct="1">
              <a:lnSpc>
                <a:spcPct val="90000"/>
              </a:lnSpc>
              <a:buFontTx/>
              <a:buNone/>
            </a:pPr>
            <a:r>
              <a:rPr lang="en-US" altLang="en-US">
                <a:solidFill>
                  <a:srgbClr val="996600"/>
                </a:solidFill>
              </a:rPr>
              <a:t>An assignment statement</a:t>
            </a:r>
          </a:p>
          <a:p>
            <a:pPr eaLnBrk="1" hangingPunct="1">
              <a:lnSpc>
                <a:spcPct val="90000"/>
              </a:lnSpc>
            </a:pPr>
            <a:r>
              <a:rPr lang="en-US" altLang="en-US"/>
              <a:t>What kind of statement is x == 1?</a:t>
            </a:r>
          </a:p>
          <a:p>
            <a:pPr eaLnBrk="1" hangingPunct="1">
              <a:lnSpc>
                <a:spcPct val="90000"/>
              </a:lnSpc>
              <a:buFontTx/>
              <a:buNone/>
            </a:pPr>
            <a:r>
              <a:rPr lang="en-US" altLang="en-US">
                <a:solidFill>
                  <a:srgbClr val="996600"/>
                </a:solidFill>
              </a:rPr>
              <a:t>A conditional statement</a:t>
            </a:r>
          </a:p>
          <a:p>
            <a:pPr eaLnBrk="1" hangingPunct="1">
              <a:lnSpc>
                <a:spcPct val="90000"/>
              </a:lnSpc>
            </a:pPr>
            <a:r>
              <a:rPr lang="en-US" altLang="en-US"/>
              <a:t>x = y #What result does this yield?</a:t>
            </a:r>
          </a:p>
          <a:p>
            <a:pPr eaLnBrk="1" hangingPunct="1">
              <a:lnSpc>
                <a:spcPct val="90000"/>
              </a:lnSpc>
              <a:buFontTx/>
              <a:buNone/>
            </a:pPr>
            <a:r>
              <a:rPr lang="en-US" altLang="en-US">
                <a:solidFill>
                  <a:srgbClr val="996600"/>
                </a:solidFill>
              </a:rPr>
              <a:t>If y is defined, it sets x equal to y.  If not, it throws an exception.</a:t>
            </a:r>
          </a:p>
        </p:txBody>
      </p:sp>
      <p:sp>
        <p:nvSpPr>
          <p:cNvPr id="275460" name="Text Box 4">
            <a:extLst>
              <a:ext uri="{FF2B5EF4-FFF2-40B4-BE49-F238E27FC236}">
                <a16:creationId xmlns:a16="http://schemas.microsoft.com/office/drawing/2014/main" id="{C5F04474-3F3A-BAD5-8E74-79AED8376629}"/>
              </a:ext>
            </a:extLst>
          </p:cNvPr>
          <p:cNvSpPr txBox="1">
            <a:spLocks noChangeArrowheads="1"/>
          </p:cNvSpPr>
          <p:nvPr/>
        </p:nvSpPr>
        <p:spPr bwMode="auto">
          <a:xfrm>
            <a:off x="5943600" y="838200"/>
            <a:ext cx="612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solidFill>
                  <a:srgbClr val="996600"/>
                </a:solidFill>
              </a:rPr>
              <a:t>int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545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5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types           Examples                </a:t>
            </a:r>
            <a:r>
              <a:rPr lang="en-US" altLang="en-US" sz="2000" u="sng" dirty="0">
                <a:solidFill>
                  <a:schemeClr val="bg1"/>
                </a:solidFill>
              </a:rPr>
              <a:t>.</a:t>
            </a:r>
          </a:p>
          <a:p>
            <a:pPr marL="457200" lvl="1" indent="0" eaLnBrk="1" hangingPunct="1">
              <a:defRPr/>
            </a:pPr>
            <a:r>
              <a:rPr lang="en-US" altLang="en-US" sz="1800" dirty="0"/>
              <a:t>integers ('</a:t>
            </a:r>
            <a:r>
              <a:rPr lang="en-US" altLang="en-US" sz="1800" dirty="0" err="1"/>
              <a:t>int</a:t>
            </a:r>
            <a:r>
              <a:rPr lang="en-US" altLang="en-US" sz="1800" dirty="0"/>
              <a:t>') 	 5     -53336    0    </a:t>
            </a:r>
          </a:p>
          <a:p>
            <a:pPr marL="457200" lvl="1" indent="0" eaLnBrk="1" hangingPunct="1">
              <a:defRPr/>
            </a:pPr>
            <a:r>
              <a:rPr lang="en-US" altLang="en-US" sz="1800" dirty="0"/>
              <a:t>floating points ('float')	 5.002  -0.4    0.0    </a:t>
            </a:r>
          </a:p>
          <a:p>
            <a:pPr marL="457200" lvl="1" indent="0" eaLnBrk="1" hangingPunct="1">
              <a:defRPr/>
            </a:pPr>
            <a:r>
              <a:rPr lang="en-US" altLang="en-US" sz="1800" dirty="0"/>
              <a:t>complex ('complex')	 5j     3 - 6j       0j</a:t>
            </a:r>
            <a:br>
              <a:rPr lang="en-US" altLang="en-US" sz="1800" dirty="0"/>
            </a:br>
            <a:r>
              <a:rPr lang="en-US" altLang="en-US" sz="1800" dirty="0"/>
              <a:t>long (‘long')                   Same as plain integers, but with wider range</a:t>
            </a:r>
          </a:p>
          <a:p>
            <a:pPr marL="457200" lvl="1" indent="0" eaLnBrk="1" hangingPunct="1">
              <a:defRPr/>
            </a:pPr>
            <a:endParaRPr lang="en-US" altLang="en-US" sz="1800" dirty="0"/>
          </a:p>
          <a:p>
            <a:pPr eaLnBrk="1" hangingPunct="1">
              <a:buFont typeface="Arial" panose="020B0604020202020204" pitchFamily="34" charset="0"/>
              <a:buChar char="•"/>
              <a:defRPr/>
            </a:pPr>
            <a:r>
              <a:rPr lang="en-US" altLang="en-US" sz="2200" dirty="0"/>
              <a:t>Mathematical operations</a:t>
            </a:r>
            <a:endParaRPr lang="en-US" altLang="en-US" sz="1500" dirty="0"/>
          </a:p>
          <a:p>
            <a:pPr marL="400050" lvl="1" indent="0" eaLnBrk="1" hangingPunct="1">
              <a:defRPr/>
            </a:pPr>
            <a:r>
              <a:rPr lang="fr-FR" sz="1200" b="1" dirty="0" err="1"/>
              <a:t>Operation</a:t>
            </a:r>
            <a:r>
              <a:rPr lang="fr-FR" sz="1200" b="1" dirty="0"/>
              <a:t>     </a:t>
            </a:r>
            <a:r>
              <a:rPr lang="fr-FR" sz="1200" b="1" dirty="0" err="1"/>
              <a:t>Operator</a:t>
            </a:r>
            <a:r>
              <a:rPr lang="fr-FR" sz="1200" b="1" dirty="0"/>
              <a:t>      </a:t>
            </a:r>
            <a:r>
              <a:rPr lang="fr-FR" sz="1200" b="1" dirty="0" err="1"/>
              <a:t>Example</a:t>
            </a:r>
            <a:endParaRPr lang="fr-FR" sz="1200" b="1" dirty="0"/>
          </a:p>
          <a:p>
            <a:pPr marL="400050" lvl="1" indent="0" eaLnBrk="1" hangingPunct="1">
              <a:defRPr/>
            </a:pPr>
            <a:r>
              <a:rPr lang="fr-FR" sz="1200" dirty="0"/>
              <a:t>Addition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9</a:t>
            </a:r>
            <a:r>
              <a:rPr lang="fr-FR" sz="1200" dirty="0"/>
              <a:t>     </a:t>
            </a:r>
            <a:br>
              <a:rPr lang="fr-FR" sz="1200" dirty="0"/>
            </a:br>
            <a:r>
              <a:rPr lang="fr-FR" sz="1200" dirty="0" err="1"/>
              <a:t>Subtraction</a:t>
            </a:r>
            <a:r>
              <a:rPr lang="fr-FR" sz="1200" dirty="0"/>
              <a:t>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5</a:t>
            </a:r>
            <a:r>
              <a:rPr lang="fr-FR" sz="1200" dirty="0"/>
              <a:t>      </a:t>
            </a:r>
            <a:br>
              <a:rPr lang="fr-FR" sz="1200" dirty="0"/>
            </a:br>
            <a:r>
              <a:rPr lang="fr-FR" sz="1200" dirty="0"/>
              <a:t>Multiplication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14</a:t>
            </a:r>
            <a:r>
              <a:rPr lang="fr-FR" sz="1200" dirty="0"/>
              <a:t>      </a:t>
            </a:r>
            <a:br>
              <a:rPr lang="fr-FR" sz="1200" dirty="0"/>
            </a:br>
            <a:r>
              <a:rPr lang="fr-FR" sz="1200" dirty="0"/>
              <a:t>Division                /              </a:t>
            </a:r>
            <a:r>
              <a:rPr lang="fr-FR" sz="1200" b="1" dirty="0"/>
              <a:t>7</a:t>
            </a:r>
            <a:r>
              <a:rPr lang="fr-FR" sz="1200" dirty="0"/>
              <a:t> / </a:t>
            </a:r>
            <a:r>
              <a:rPr lang="fr-FR" sz="1200" b="1" dirty="0"/>
              <a:t>2</a:t>
            </a:r>
            <a:r>
              <a:rPr lang="fr-FR" sz="1200" dirty="0"/>
              <a:t> </a:t>
            </a:r>
            <a:r>
              <a:rPr lang="fr-FR" sz="1200" b="1" dirty="0"/>
              <a:t>= 3</a:t>
            </a:r>
            <a:r>
              <a:rPr lang="fr-FR" sz="1200" dirty="0"/>
              <a:t>      </a:t>
            </a:r>
            <a:br>
              <a:rPr lang="fr-FR" sz="1200" dirty="0"/>
            </a:br>
            <a:r>
              <a:rPr lang="fr-FR" sz="1200" dirty="0"/>
              <a:t>Exponentiation    **             </a:t>
            </a:r>
            <a:r>
              <a:rPr lang="fr-FR" sz="1200" b="1" dirty="0"/>
              <a:t>7**2 </a:t>
            </a:r>
            <a:r>
              <a:rPr lang="fr-FR" sz="1200" b="1"/>
              <a:t>=</a:t>
            </a:r>
            <a:r>
              <a:rPr lang="fr-FR" sz="1200"/>
              <a:t> 4</a:t>
            </a:r>
            <a:r>
              <a:rPr lang="fr-FR" sz="1200" b="1"/>
              <a:t>9</a:t>
            </a:r>
            <a:r>
              <a:rPr lang="fr-FR" sz="1200"/>
              <a:t>      </a:t>
            </a:r>
            <a:br>
              <a:rPr lang="fr-FR" sz="1200" dirty="0"/>
            </a:br>
            <a:r>
              <a:rPr lang="fr-FR" sz="1200" dirty="0" err="1"/>
              <a:t>Modulus</a:t>
            </a:r>
            <a:r>
              <a:rPr lang="fr-FR" sz="1200" dirty="0"/>
              <a:t> division %             </a:t>
            </a:r>
            <a:r>
              <a:rPr lang="fr-FR" sz="1200" b="1" dirty="0"/>
              <a:t>7 % 2 =</a:t>
            </a:r>
            <a:r>
              <a:rPr lang="fr-FR" sz="1200" dirty="0"/>
              <a:t> </a:t>
            </a:r>
            <a:r>
              <a:rPr lang="fr-FR" sz="1200" b="1" dirty="0"/>
              <a:t>1</a:t>
            </a:r>
            <a:r>
              <a:rPr lang="fr-FR" sz="1200" dirty="0"/>
              <a:t> </a:t>
            </a:r>
            <a:r>
              <a:rPr lang="fr-FR" sz="1600" dirty="0"/>
              <a:t>	</a:t>
            </a:r>
            <a:endParaRPr lang="en-US" altLang="en-US" sz="1600" dirty="0"/>
          </a:p>
          <a:p>
            <a:pPr eaLnBrk="1" hangingPunct="1">
              <a:defRPr/>
            </a:pPr>
            <a:endParaRPr lang="en-US" altLang="en-US" sz="1200" dirty="0"/>
          </a:p>
          <a:p>
            <a:pPr eaLnBrk="1" hangingPunct="1">
              <a:defRPr/>
            </a:pPr>
            <a:endParaRPr lang="en-US" altLang="en-US" sz="1200" dirty="0"/>
          </a:p>
          <a:p>
            <a:pPr eaLnBrk="1" hangingPunct="1">
              <a:defRPr/>
            </a:pPr>
            <a:r>
              <a:rPr lang="en-US" altLang="en-US" sz="2000" dirty="0"/>
              <a:t>Dynamic typing</a:t>
            </a:r>
          </a:p>
          <a:p>
            <a:pPr lvl="1" eaLnBrk="1" hangingPunct="1">
              <a:defRPr/>
            </a:pPr>
            <a:r>
              <a:rPr lang="en-US" altLang="en-US" sz="1400" dirty="0"/>
              <a:t>If the value has a decimal, the </a:t>
            </a:r>
            <a:r>
              <a:rPr lang="en-US" altLang="en-US" sz="1400" dirty="0" err="1"/>
              <a:t>var’s</a:t>
            </a:r>
            <a:r>
              <a:rPr lang="en-US" altLang="en-US" sz="1400" dirty="0"/>
              <a:t> type is float</a:t>
            </a:r>
            <a:endParaRPr lang="en-US" altLang="en-US" sz="1600" dirty="0"/>
          </a:p>
          <a:p>
            <a:pPr eaLnBrk="1" hangingPunct="1">
              <a:defRPr/>
            </a:pPr>
            <a:r>
              <a:rPr lang="en-US" altLang="en-US" sz="2000" dirty="0"/>
              <a:t>float versus integer division</a:t>
            </a:r>
          </a:p>
          <a:p>
            <a:pPr lvl="1" eaLnBrk="1" hangingPunct="1">
              <a:defRPr/>
            </a:pPr>
            <a:r>
              <a:rPr lang="en-US" altLang="en-US" sz="1400" dirty="0"/>
              <a:t>Caution: integer division truncates </a:t>
            </a:r>
          </a:p>
          <a:p>
            <a:pPr eaLnBrk="1" hangingPunct="1">
              <a:defRPr/>
            </a:pPr>
            <a:endParaRPr lang="en-US" altLang="en-US" sz="1800" dirty="0">
              <a:solidFill>
                <a:srgbClr val="0000FF"/>
              </a:solidFill>
              <a:latin typeface="Comic Sans MS" pitchFamily="66" charset="0"/>
            </a:endParaRPr>
          </a:p>
        </p:txBody>
      </p:sp>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457200" y="3276600"/>
            <a:ext cx="2895600" cy="14478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a:t>Numeric data types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19800" y="2971800"/>
            <a:ext cx="2971800" cy="3140075"/>
          </a:xfrm>
          <a:prstGeom prst="rect">
            <a:avLst/>
          </a:prstGeom>
          <a:solidFill>
            <a:schemeClr val="bg1"/>
          </a:solidFill>
          <a:ln w="317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669900"/>
                </a:solidFill>
                <a:latin typeface="Courier New" panose="02070309020205020404" pitchFamily="49" charset="0"/>
                <a:cs typeface="Courier New" panose="02070309020205020404" pitchFamily="49" charset="0"/>
              </a:rPr>
              <a:t># Example</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3.5000005000000001</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a:t>
            </a:r>
          </a:p>
        </p:txBody>
      </p:sp>
      <p:sp>
        <p:nvSpPr>
          <p:cNvPr id="10247" name="TextBox 1">
            <a:extLst>
              <a:ext uri="{FF2B5EF4-FFF2-40B4-BE49-F238E27FC236}">
                <a16:creationId xmlns:a16="http://schemas.microsoft.com/office/drawing/2014/main" id="{F2D700AE-E2D5-D4F6-AEFE-DA601CB050F4}"/>
              </a:ext>
            </a:extLst>
          </p:cNvPr>
          <p:cNvSpPr txBox="1">
            <a:spLocks noChangeArrowheads="1"/>
          </p:cNvSpPr>
          <p:nvPr/>
        </p:nvSpPr>
        <p:spPr bwMode="auto">
          <a:xfrm>
            <a:off x="6019800" y="314325"/>
            <a:ext cx="2971800" cy="923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1"/>
              <a:t>Tip</a:t>
            </a:r>
            <a:r>
              <a:rPr lang="en-US" altLang="en-US" sz="1800"/>
              <a:t> Commas are not allowed in Python numbers</a:t>
            </a:r>
          </a:p>
          <a:p>
            <a:pPr>
              <a:spcBef>
                <a:spcPct val="0"/>
              </a:spcBef>
              <a:buFontTx/>
              <a:buNone/>
            </a:pPr>
            <a:r>
              <a:rPr lang="en-US" altLang="en-US" sz="1800"/>
              <a:t>e.g., 1,000,000 is not valid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27">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a:t>r or u before string literal</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eaLnBrk="1" hangingPunct="1"/>
            <a:r>
              <a:rPr lang="en-US" altLang="en-US" sz="2400" dirty="0"/>
              <a:t>What does that little r mean?</a:t>
            </a:r>
          </a:p>
          <a:p>
            <a:pPr lvl="1" eaLnBrk="1" hangingPunct="1"/>
            <a:r>
              <a:rPr lang="en-US" altLang="en-US" sz="2000" b="1" i="1" dirty="0"/>
              <a:t>a</a:t>
            </a:r>
            <a:r>
              <a:rPr lang="en-US" altLang="en-US" sz="2000" dirty="0"/>
              <a:t> is a raw string literal</a:t>
            </a:r>
          </a:p>
          <a:p>
            <a:pPr lvl="1" eaLnBrk="1" hangingPunct="1"/>
            <a:r>
              <a:rPr lang="en-US" altLang="en-US" sz="2000" b="1" i="1" dirty="0"/>
              <a:t>b</a:t>
            </a:r>
            <a:r>
              <a:rPr lang="en-US" altLang="en-US" sz="2000" dirty="0"/>
              <a:t> is a string literal</a:t>
            </a:r>
          </a:p>
          <a:p>
            <a:pPr lvl="1" eaLnBrk="1" hangingPunct="1"/>
            <a:r>
              <a:rPr lang="en-US" altLang="en-US" sz="2000" dirty="0"/>
              <a:t>In a raw string literal,</a:t>
            </a:r>
            <a:br>
              <a:rPr lang="en-US" altLang="en-US" sz="2000" dirty="0"/>
            </a:br>
            <a:r>
              <a:rPr lang="en-US" altLang="en-US" sz="2000" dirty="0"/>
              <a:t>-a backslash, \, is taken as meaning "just a backslash</a:t>
            </a:r>
            <a:br>
              <a:rPr lang="en-US" altLang="en-US" sz="2000" dirty="0"/>
            </a:br>
            <a:r>
              <a:rPr lang="en-US" altLang="en-US" sz="2000" dirty="0"/>
              <a:t>-there are no "escape sequences" to represent newlines, tabs, backspaces, form-feeds, and so on.</a:t>
            </a:r>
            <a:br>
              <a:rPr lang="en-US" altLang="en-US" sz="2400" dirty="0"/>
            </a:br>
            <a:endParaRPr lang="en-US" altLang="en-US" sz="1100" dirty="0"/>
          </a:p>
          <a:p>
            <a:pPr eaLnBrk="1" hangingPunct="1"/>
            <a:r>
              <a:rPr lang="en-US" altLang="en-US" sz="2400" dirty="0"/>
              <a:t>What does that little u mean? </a:t>
            </a:r>
          </a:p>
          <a:p>
            <a:pPr lvl="1" eaLnBrk="1" hangingPunct="1"/>
            <a:r>
              <a:rPr lang="en-US" altLang="en-US" sz="2000" b="1" i="1" dirty="0"/>
              <a:t>c</a:t>
            </a:r>
            <a:r>
              <a:rPr lang="en-US" altLang="en-US" sz="2000" dirty="0"/>
              <a:t> is a </a:t>
            </a:r>
            <a:r>
              <a:rPr lang="en-US" altLang="en-US" sz="2000" dirty="0" err="1"/>
              <a:t>unicode</a:t>
            </a:r>
            <a:r>
              <a:rPr lang="en-US" altLang="en-US" sz="2000" dirty="0"/>
              <a:t> string.</a:t>
            </a:r>
          </a:p>
          <a:p>
            <a:pPr lvl="1" eaLnBrk="1" hangingPunct="1"/>
            <a:r>
              <a:rPr lang="en-US" altLang="en-US" sz="2000" dirty="0"/>
              <a:t>--In Python 2.* most strings are ASCII</a:t>
            </a:r>
          </a:p>
          <a:p>
            <a:pPr lvl="1" eaLnBrk="1" hangingPunct="1"/>
            <a:r>
              <a:rPr lang="en-US" altLang="en-US" sz="2000" dirty="0"/>
              <a:t>--ASCII </a:t>
            </a:r>
            <a:r>
              <a:rPr lang="en-US" altLang="en-US" sz="1600" dirty="0"/>
              <a:t>– created in 1963 as the American Standard Code for Information Interchange; each character is one byte;    128 possible characters. </a:t>
            </a:r>
          </a:p>
          <a:p>
            <a:pPr eaLnBrk="1" hangingPunct="1"/>
            <a:endParaRPr lang="en-US" altLang="en-US" sz="2800" dirty="0"/>
          </a:p>
          <a:p>
            <a:pPr eaLnBrk="1" hangingPunct="1"/>
            <a:endParaRPr lang="en-US" altLang="en-US" sz="2800" dirty="0"/>
          </a:p>
          <a:p>
            <a:pPr lvl="1" eaLnBrk="1" hangingPunct="1"/>
            <a:r>
              <a:rPr lang="en-US" altLang="en-US" sz="2400" dirty="0"/>
              <a:t>--Unicode demystified: </a:t>
            </a:r>
            <a:r>
              <a:rPr lang="en-US" altLang="en-US" sz="2000" dirty="0">
                <a:hlinkClick r:id="rId3"/>
              </a:rPr>
              <a:t>http://farmdev.com/talks/unicode/</a:t>
            </a:r>
            <a:r>
              <a:rPr lang="en-US" altLang="en-US" sz="2000" dirty="0"/>
              <a:t> </a:t>
            </a:r>
          </a:p>
        </p:txBody>
      </p:sp>
      <p:pic>
        <p:nvPicPr>
          <p:cNvPr id="283650" name="Picture 2">
            <a:extLst>
              <a:ext uri="{FF2B5EF4-FFF2-40B4-BE49-F238E27FC236}">
                <a16:creationId xmlns:a16="http://schemas.microsoft.com/office/drawing/2014/main" id="{3471EF6E-86FA-9225-368D-748201368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268913"/>
            <a:ext cx="406241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6631" name="Picture 3">
            <a:extLst>
              <a:ext uri="{FF2B5EF4-FFF2-40B4-BE49-F238E27FC236}">
                <a16:creationId xmlns:a16="http://schemas.microsoft.com/office/drawing/2014/main" id="{8AECD2A9-2E9B-5F56-BE78-7BFD00622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925" y="3429000"/>
            <a:ext cx="14573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 name="TextBox 4">
            <a:extLst>
              <a:ext uri="{FF2B5EF4-FFF2-40B4-BE49-F238E27FC236}">
                <a16:creationId xmlns:a16="http://schemas.microsoft.com/office/drawing/2014/main" id="{3C7A2A57-C843-4D22-258F-ED7AC069453A}"/>
              </a:ext>
            </a:extLst>
          </p:cNvPr>
          <p:cNvSpPr txBox="1">
            <a:spLocks noChangeArrowheads="1"/>
          </p:cNvSpPr>
          <p:nvPr/>
        </p:nvSpPr>
        <p:spPr bwMode="auto">
          <a:xfrm>
            <a:off x="5216525" y="5302250"/>
            <a:ext cx="249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3300"/>
                </a:solidFill>
              </a:rPr>
              <a:t>Unicode to the rescue!</a:t>
            </a:r>
          </a:p>
        </p:txBody>
      </p:sp>
      <p:pic>
        <p:nvPicPr>
          <p:cNvPr id="283652" name="Picture 4">
            <a:extLst>
              <a:ext uri="{FF2B5EF4-FFF2-40B4-BE49-F238E27FC236}">
                <a16:creationId xmlns:a16="http://schemas.microsoft.com/office/drawing/2014/main" id="{04450280-2C7F-2745-FAE4-7209DE867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900" y="4824413"/>
            <a:ext cx="11239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 name="Picture 2">
            <a:extLst>
              <a:ext uri="{FF2B5EF4-FFF2-40B4-BE49-F238E27FC236}">
                <a16:creationId xmlns:a16="http://schemas.microsoft.com/office/drawing/2014/main" id="{A2816D8D-DE75-93D7-A8DA-D5EE3E881EBD}"/>
              </a:ext>
            </a:extLst>
          </p:cNvPr>
          <p:cNvPicPr>
            <a:picLocks noChangeAspect="1"/>
          </p:cNvPicPr>
          <p:nvPr/>
        </p:nvPicPr>
        <p:blipFill>
          <a:blip r:embed="rId7"/>
          <a:stretch>
            <a:fillRect/>
          </a:stretch>
        </p:blipFill>
        <p:spPr>
          <a:xfrm>
            <a:off x="5153025" y="114214"/>
            <a:ext cx="3000375" cy="2171700"/>
          </a:xfrm>
          <a:prstGeom prst="rect">
            <a:avLst/>
          </a:prstGeom>
        </p:spPr>
      </p:pic>
    </p:spTree>
    <p:extLst>
      <p:ext uri="{BB962C8B-B14F-4D97-AF65-F5344CB8AC3E}">
        <p14:creationId xmlns:p14="http://schemas.microsoft.com/office/powerpoint/2010/main" val="2840697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36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283652"/>
                                        </p:tgtEl>
                                        <p:attrNameLst>
                                          <p:attrName>style.visibility</p:attrName>
                                        </p:attrNameLst>
                                      </p:cBhvr>
                                      <p:to>
                                        <p:strVal val="visible"/>
                                      </p:to>
                                    </p:set>
                                    <p:animEffect transition="in" filter="wipe(down)">
                                      <p:cBhvr>
                                        <p:cTn id="27" dur="580">
                                          <p:stCondLst>
                                            <p:cond delay="0"/>
                                          </p:stCondLst>
                                        </p:cTn>
                                        <p:tgtEl>
                                          <p:spTgt spid="283652"/>
                                        </p:tgtEl>
                                      </p:cBhvr>
                                    </p:animEffect>
                                    <p:anim calcmode="lin" valueType="num">
                                      <p:cBhvr>
                                        <p:cTn id="28" dur="1822" tmFilter="0,0; 0.14,0.36; 0.43,0.73; 0.71,0.91; 1.0,1.0">
                                          <p:stCondLst>
                                            <p:cond delay="0"/>
                                          </p:stCondLst>
                                        </p:cTn>
                                        <p:tgtEl>
                                          <p:spTgt spid="283652"/>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83652"/>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83652"/>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83652"/>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83652"/>
                                        </p:tgtEl>
                                        <p:attrNameLst>
                                          <p:attrName>ppt_y</p:attrName>
                                        </p:attrNameLst>
                                      </p:cBhvr>
                                      <p:tavLst>
                                        <p:tav tm="0" fmla="#ppt_y-sin(pi*$)/81">
                                          <p:val>
                                            <p:fltVal val="0"/>
                                          </p:val>
                                        </p:tav>
                                        <p:tav tm="100000">
                                          <p:val>
                                            <p:fltVal val="1"/>
                                          </p:val>
                                        </p:tav>
                                      </p:tavLst>
                                    </p:anim>
                                    <p:animScale>
                                      <p:cBhvr>
                                        <p:cTn id="33" dur="26">
                                          <p:stCondLst>
                                            <p:cond delay="650"/>
                                          </p:stCondLst>
                                        </p:cTn>
                                        <p:tgtEl>
                                          <p:spTgt spid="283652"/>
                                        </p:tgtEl>
                                      </p:cBhvr>
                                      <p:to x="100000" y="60000"/>
                                    </p:animScale>
                                    <p:animScale>
                                      <p:cBhvr>
                                        <p:cTn id="34" dur="166" decel="50000">
                                          <p:stCondLst>
                                            <p:cond delay="676"/>
                                          </p:stCondLst>
                                        </p:cTn>
                                        <p:tgtEl>
                                          <p:spTgt spid="283652"/>
                                        </p:tgtEl>
                                      </p:cBhvr>
                                      <p:to x="100000" y="100000"/>
                                    </p:animScale>
                                    <p:animScale>
                                      <p:cBhvr>
                                        <p:cTn id="35" dur="26">
                                          <p:stCondLst>
                                            <p:cond delay="1312"/>
                                          </p:stCondLst>
                                        </p:cTn>
                                        <p:tgtEl>
                                          <p:spTgt spid="283652"/>
                                        </p:tgtEl>
                                      </p:cBhvr>
                                      <p:to x="100000" y="80000"/>
                                    </p:animScale>
                                    <p:animScale>
                                      <p:cBhvr>
                                        <p:cTn id="36" dur="166" decel="50000">
                                          <p:stCondLst>
                                            <p:cond delay="1338"/>
                                          </p:stCondLst>
                                        </p:cTn>
                                        <p:tgtEl>
                                          <p:spTgt spid="283652"/>
                                        </p:tgtEl>
                                      </p:cBhvr>
                                      <p:to x="100000" y="100000"/>
                                    </p:animScale>
                                    <p:animScale>
                                      <p:cBhvr>
                                        <p:cTn id="37" dur="26">
                                          <p:stCondLst>
                                            <p:cond delay="1642"/>
                                          </p:stCondLst>
                                        </p:cTn>
                                        <p:tgtEl>
                                          <p:spTgt spid="283652"/>
                                        </p:tgtEl>
                                      </p:cBhvr>
                                      <p:to x="100000" y="90000"/>
                                    </p:animScale>
                                    <p:animScale>
                                      <p:cBhvr>
                                        <p:cTn id="38" dur="166" decel="50000">
                                          <p:stCondLst>
                                            <p:cond delay="1668"/>
                                          </p:stCondLst>
                                        </p:cTn>
                                        <p:tgtEl>
                                          <p:spTgt spid="283652"/>
                                        </p:tgtEl>
                                      </p:cBhvr>
                                      <p:to x="100000" y="100000"/>
                                    </p:animScale>
                                    <p:animScale>
                                      <p:cBhvr>
                                        <p:cTn id="39" dur="26">
                                          <p:stCondLst>
                                            <p:cond delay="1808"/>
                                          </p:stCondLst>
                                        </p:cTn>
                                        <p:tgtEl>
                                          <p:spTgt spid="283652"/>
                                        </p:tgtEl>
                                      </p:cBhvr>
                                      <p:to x="100000" y="95000"/>
                                    </p:animScale>
                                    <p:animScale>
                                      <p:cBhvr>
                                        <p:cTn id="40" dur="166" decel="50000">
                                          <p:stCondLst>
                                            <p:cond delay="1834"/>
                                          </p:stCondLst>
                                        </p:cTn>
                                        <p:tgtEl>
                                          <p:spTgt spid="2836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eech Bubble: Rectangle with Corners Rounded 8">
            <a:extLst>
              <a:ext uri="{FF2B5EF4-FFF2-40B4-BE49-F238E27FC236}">
                <a16:creationId xmlns:a16="http://schemas.microsoft.com/office/drawing/2014/main" id="{7044E147-97F5-BE2D-A3D9-F375390F9752}"/>
              </a:ext>
            </a:extLst>
          </p:cNvPr>
          <p:cNvSpPr/>
          <p:nvPr/>
        </p:nvSpPr>
        <p:spPr bwMode="auto">
          <a:xfrm>
            <a:off x="76200" y="838200"/>
            <a:ext cx="8077200" cy="5257800"/>
          </a:xfrm>
          <a:prstGeom prst="wedgeRoundRect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Calculating pedestrian energy costs</a:t>
            </a:r>
          </a:p>
        </p:txBody>
      </p:sp>
      <p:pic>
        <p:nvPicPr>
          <p:cNvPr id="7" name="Picture 6">
            <a:extLst>
              <a:ext uri="{FF2B5EF4-FFF2-40B4-BE49-F238E27FC236}">
                <a16:creationId xmlns:a16="http://schemas.microsoft.com/office/drawing/2014/main" id="{95E06766-8798-FCFD-1A41-5ABA4C248765}"/>
              </a:ext>
            </a:extLst>
          </p:cNvPr>
          <p:cNvPicPr>
            <a:picLocks noChangeAspect="1"/>
          </p:cNvPicPr>
          <p:nvPr/>
        </p:nvPicPr>
        <p:blipFill>
          <a:blip r:embed="rId3"/>
          <a:stretch>
            <a:fillRect/>
          </a:stretch>
        </p:blipFill>
        <p:spPr>
          <a:xfrm>
            <a:off x="685800" y="990600"/>
            <a:ext cx="7010400" cy="4988038"/>
          </a:xfrm>
          <a:prstGeom prst="rect">
            <a:avLst/>
          </a:prstGeom>
        </p:spPr>
      </p:pic>
    </p:spTree>
    <p:extLst>
      <p:ext uri="{BB962C8B-B14F-4D97-AF65-F5344CB8AC3E}">
        <p14:creationId xmlns:p14="http://schemas.microsoft.com/office/powerpoint/2010/main" val="269957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Examples                      Python Type    </a:t>
            </a:r>
            <a:r>
              <a:rPr lang="en-US" altLang="en-US" sz="2000" u="sng" dirty="0">
                <a:solidFill>
                  <a:schemeClr val="bg1"/>
                </a:solidFill>
              </a:rPr>
              <a:t>.</a:t>
            </a:r>
          </a:p>
          <a:p>
            <a:pPr marL="457200" lvl="1" indent="0" eaLnBrk="1" hangingPunct="1">
              <a:defRPr/>
            </a:pPr>
            <a:r>
              <a:rPr lang="en-US" altLang="en-US" sz="1800" dirty="0"/>
              <a:t>integers           	      5           -53336    0                    int</a:t>
            </a:r>
          </a:p>
          <a:p>
            <a:pPr marL="457200" lvl="1" indent="0" eaLnBrk="1" hangingPunct="1">
              <a:defRPr/>
            </a:pPr>
            <a:r>
              <a:rPr lang="en-US" altLang="en-US" sz="1800" dirty="0"/>
              <a:t>floating points 	      5.002    -0.4         0.0                 float</a:t>
            </a:r>
          </a:p>
          <a:p>
            <a:pPr marL="457200" lvl="1" indent="0" eaLnBrk="1" hangingPunct="1">
              <a:defRPr/>
            </a:pPr>
            <a:r>
              <a:rPr lang="en-US" altLang="en-US" sz="1800" dirty="0"/>
              <a:t>complex      	                    5j           3 - 6j      0j                    complex</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Numeric data types</a:t>
            </a:r>
          </a:p>
        </p:txBody>
      </p:sp>
    </p:spTree>
    <p:extLst>
      <p:ext uri="{BB962C8B-B14F-4D97-AF65-F5344CB8AC3E}">
        <p14:creationId xmlns:p14="http://schemas.microsoft.com/office/powerpoint/2010/main" val="391643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types           Examples                </a:t>
            </a:r>
            <a:r>
              <a:rPr lang="en-US" altLang="en-US" sz="2000" u="sng" dirty="0">
                <a:solidFill>
                  <a:schemeClr val="bg1"/>
                </a:solidFill>
              </a:rPr>
              <a:t>.</a:t>
            </a:r>
          </a:p>
          <a:p>
            <a:pPr marL="457200" lvl="1" indent="0" eaLnBrk="1" hangingPunct="1">
              <a:defRPr/>
            </a:pPr>
            <a:r>
              <a:rPr lang="en-US" altLang="en-US" sz="1800" dirty="0"/>
              <a:t>integers           	      5           -53336    0    </a:t>
            </a:r>
          </a:p>
          <a:p>
            <a:pPr marL="457200" lvl="1" indent="0" eaLnBrk="1" hangingPunct="1">
              <a:defRPr/>
            </a:pPr>
            <a:r>
              <a:rPr lang="en-US" altLang="en-US" sz="1800" dirty="0"/>
              <a:t>floating points 	      5.002    -0.4         0.0    </a:t>
            </a:r>
          </a:p>
          <a:p>
            <a:pPr marL="457200" lvl="1" indent="0" eaLnBrk="1" hangingPunct="1">
              <a:defRPr/>
            </a:pPr>
            <a:r>
              <a:rPr lang="en-US" altLang="en-US" sz="1800" dirty="0"/>
              <a:t>complex      	                    5j           3 - 6j      0j</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Don't use commas in numbers</a:t>
            </a:r>
          </a:p>
        </p:txBody>
      </p:sp>
      <p:sp>
        <p:nvSpPr>
          <p:cNvPr id="2" name="TextBox 1">
            <a:extLst>
              <a:ext uri="{FF2B5EF4-FFF2-40B4-BE49-F238E27FC236}">
                <a16:creationId xmlns:a16="http://schemas.microsoft.com/office/drawing/2014/main" id="{7B05DA64-7AB2-11FC-11AD-56A830FC51E1}"/>
              </a:ext>
            </a:extLst>
          </p:cNvPr>
          <p:cNvSpPr txBox="1"/>
          <p:nvPr/>
        </p:nvSpPr>
        <p:spPr>
          <a:xfrm>
            <a:off x="4267200" y="3288269"/>
            <a:ext cx="2304288" cy="369332"/>
          </a:xfrm>
          <a:prstGeom prst="rect">
            <a:avLst/>
          </a:prstGeom>
          <a:noFill/>
        </p:spPr>
        <p:txBody>
          <a:bodyPr wrap="square">
            <a:spAutoFit/>
          </a:bodyPr>
          <a:lstStyle/>
          <a:p>
            <a:r>
              <a:rPr lang="en-US" altLang="en-US" sz="1800" dirty="0"/>
              <a:t>-53,336 not allowed</a:t>
            </a:r>
            <a:endParaRPr lang="en-US" dirty="0"/>
          </a:p>
        </p:txBody>
      </p:sp>
      <p:cxnSp>
        <p:nvCxnSpPr>
          <p:cNvPr id="3" name="Straight Arrow Connector 2">
            <a:extLst>
              <a:ext uri="{FF2B5EF4-FFF2-40B4-BE49-F238E27FC236}">
                <a16:creationId xmlns:a16="http://schemas.microsoft.com/office/drawing/2014/main" id="{9099F8AA-F0C4-8613-E687-1BEDA822A0E1}"/>
              </a:ext>
            </a:extLst>
          </p:cNvPr>
          <p:cNvCxnSpPr/>
          <p:nvPr/>
        </p:nvCxnSpPr>
        <p:spPr bwMode="auto">
          <a:xfrm>
            <a:off x="4800600" y="1600200"/>
            <a:ext cx="304800" cy="16002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0941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682976" y="2819400"/>
            <a:ext cx="4574824" cy="36576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1400" b="1" u="sng" dirty="0" err="1"/>
              <a:t>Operation</a:t>
            </a:r>
            <a:r>
              <a:rPr lang="fr-FR" sz="1400" b="1" u="sng" dirty="0"/>
              <a:t>          </a:t>
            </a:r>
            <a:r>
              <a:rPr lang="fr-FR" sz="1400" b="1" u="sng" dirty="0" err="1"/>
              <a:t>Operator</a:t>
            </a:r>
            <a:r>
              <a:rPr lang="fr-FR" sz="1400" b="1" u="sng" dirty="0"/>
              <a:t>       Example</a:t>
            </a:r>
          </a:p>
          <a:p>
            <a:pPr marL="400050" lvl="1" indent="0" eaLnBrk="1" hangingPunct="1">
              <a:defRPr/>
            </a:pPr>
            <a:r>
              <a:rPr lang="fr-FR" sz="1400" dirty="0"/>
              <a:t>Addition                    +              7 + 2 = 9 </a:t>
            </a:r>
          </a:p>
          <a:p>
            <a:pPr marL="400050" lvl="1" indent="0" eaLnBrk="1" hangingPunct="1">
              <a:defRPr/>
            </a:pPr>
            <a:r>
              <a:rPr lang="fr-FR" sz="1400" dirty="0"/>
              <a:t>    </a:t>
            </a:r>
            <a:br>
              <a:rPr lang="fr-FR" sz="1400" dirty="0"/>
            </a:br>
            <a:r>
              <a:rPr lang="fr-FR" sz="1400" dirty="0" err="1"/>
              <a:t>Subtraction</a:t>
            </a:r>
            <a:r>
              <a:rPr lang="fr-FR" sz="1400" dirty="0"/>
              <a:t>               -               7 - 2 = 5      </a:t>
            </a:r>
            <a:br>
              <a:rPr lang="fr-FR" sz="1400" dirty="0"/>
            </a:br>
            <a:endParaRPr lang="fr-FR" sz="1400" dirty="0"/>
          </a:p>
          <a:p>
            <a:pPr marL="400050" lvl="1" indent="0" eaLnBrk="1" hangingPunct="1">
              <a:defRPr/>
            </a:pPr>
            <a:r>
              <a:rPr lang="fr-FR" sz="1400" dirty="0"/>
              <a:t>Multiplication            *               7 * 2 = 14      </a:t>
            </a:r>
            <a:br>
              <a:rPr lang="fr-FR" sz="1400" dirty="0"/>
            </a:br>
            <a:endParaRPr lang="fr-FR" sz="1400" dirty="0"/>
          </a:p>
          <a:p>
            <a:pPr marL="400050" lvl="1" indent="0" eaLnBrk="1" hangingPunct="1">
              <a:defRPr/>
            </a:pPr>
            <a:r>
              <a:rPr lang="fr-FR" sz="1400" dirty="0"/>
              <a:t>Division                     /               7 / 2 = 3.5      </a:t>
            </a:r>
            <a:br>
              <a:rPr lang="fr-FR" sz="1400" dirty="0"/>
            </a:br>
            <a:endParaRPr lang="fr-FR" sz="1400" dirty="0"/>
          </a:p>
          <a:p>
            <a:pPr marL="400050" lvl="1" indent="0" eaLnBrk="1" hangingPunct="1">
              <a:defRPr/>
            </a:pPr>
            <a:r>
              <a:rPr lang="fr-FR" sz="1400" dirty="0"/>
              <a:t>Exponentiation         **              7**2 = 49      </a:t>
            </a:r>
            <a:br>
              <a:rPr lang="fr-FR" sz="1400" dirty="0"/>
            </a:br>
            <a:endParaRPr lang="fr-FR" sz="1400" dirty="0"/>
          </a:p>
          <a:p>
            <a:pPr marL="400050" lvl="1" indent="0" eaLnBrk="1" hangingPunct="1">
              <a:defRPr/>
            </a:pPr>
            <a:r>
              <a:rPr lang="fr-FR" sz="1400" dirty="0" err="1"/>
              <a:t>Modulus</a:t>
            </a:r>
            <a:r>
              <a:rPr lang="fr-FR" sz="1400" dirty="0"/>
              <a:t> division      %              7 % 2 = 1 </a:t>
            </a:r>
            <a:r>
              <a:rPr lang="fr-FR" sz="1100" dirty="0"/>
              <a:t>	</a:t>
            </a:r>
          </a:p>
          <a:p>
            <a:pPr marL="400050" lvl="1" indent="0" eaLnBrk="1" hangingPunct="1">
              <a:defRPr/>
            </a:pPr>
            <a:endParaRPr lang="fr-FR" sz="1400" dirty="0"/>
          </a:p>
          <a:p>
            <a:pPr marL="400050" lvl="1" indent="0" eaLnBrk="1" hangingPunct="1">
              <a:defRPr/>
            </a:pPr>
            <a:r>
              <a:rPr lang="fr-FR" sz="1400" dirty="0" err="1"/>
              <a:t>Floor</a:t>
            </a:r>
            <a:r>
              <a:rPr lang="fr-FR" sz="1400" dirty="0"/>
              <a:t> division            //               7 // 3 = 3</a:t>
            </a:r>
            <a:endParaRPr lang="en-US" altLang="en-US" sz="1400" dirty="0"/>
          </a:p>
          <a:p>
            <a:pPr eaLnBrk="1" hangingPunct="1">
              <a:defRPr/>
            </a:pPr>
            <a:endParaRPr lang="en-US" altLang="en-US" sz="12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Mathematical operations</a:t>
            </a:r>
          </a:p>
        </p:txBody>
      </p:sp>
      <p:sp>
        <p:nvSpPr>
          <p:cNvPr id="4" name="Rectangle 1">
            <a:extLst>
              <a:ext uri="{FF2B5EF4-FFF2-40B4-BE49-F238E27FC236}">
                <a16:creationId xmlns:a16="http://schemas.microsoft.com/office/drawing/2014/main" id="{3A0F1720-E78C-A6E3-3119-80E483833A66}"/>
              </a:ext>
            </a:extLst>
          </p:cNvPr>
          <p:cNvSpPr>
            <a:spLocks noChangeArrowheads="1"/>
          </p:cNvSpPr>
          <p:nvPr/>
        </p:nvSpPr>
        <p:spPr bwMode="auto">
          <a:xfrm>
            <a:off x="533400" y="914400"/>
            <a:ext cx="4579314" cy="1676400"/>
          </a:xfrm>
          <a:prstGeom prst="rect">
            <a:avLst/>
          </a:prstGeom>
          <a:noFill/>
          <a:ln w="3175" algn="ctr">
            <a:no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4400" dirty="0">
                <a:latin typeface="Cambria Math" panose="02040503050406030204" pitchFamily="18" charset="0"/>
                <a:ea typeface="Cambria Math" panose="02040503050406030204" pitchFamily="18" charset="0"/>
              </a:rPr>
              <a:t>         7</a:t>
            </a:r>
            <a:r>
              <a:rPr lang="fr-FR" sz="4400" dirty="0"/>
              <a:t> </a:t>
            </a:r>
            <a:r>
              <a:rPr lang="fr-FR" sz="4400" dirty="0">
                <a:solidFill>
                  <a:srgbClr val="FF0066"/>
                </a:solidFill>
                <a:latin typeface="Cambria Math" panose="02040503050406030204" pitchFamily="18" charset="0"/>
                <a:ea typeface="Cambria Math" panose="02040503050406030204" pitchFamily="18" charset="0"/>
              </a:rPr>
              <a:t>+</a:t>
            </a:r>
            <a:r>
              <a:rPr lang="fr-FR" sz="4400" dirty="0">
                <a:latin typeface="Cambria Math" panose="02040503050406030204" pitchFamily="18" charset="0"/>
                <a:ea typeface="Cambria Math" panose="02040503050406030204" pitchFamily="18" charset="0"/>
              </a:rPr>
              <a:t> 2	</a:t>
            </a:r>
            <a:endParaRPr lang="en-US" altLang="en-US" sz="4400" dirty="0">
              <a:latin typeface="Cambria Math" panose="02040503050406030204" pitchFamily="18" charset="0"/>
              <a:ea typeface="Cambria Math" panose="02040503050406030204" pitchFamily="18" charset="0"/>
            </a:endParaRPr>
          </a:p>
          <a:p>
            <a:pPr eaLnBrk="1" hangingPunct="1">
              <a:defRPr/>
            </a:pPr>
            <a:endParaRPr lang="en-US" altLang="en-US" sz="1200" dirty="0"/>
          </a:p>
        </p:txBody>
      </p:sp>
      <p:cxnSp>
        <p:nvCxnSpPr>
          <p:cNvPr id="7" name="Straight Arrow Connector 6">
            <a:extLst>
              <a:ext uri="{FF2B5EF4-FFF2-40B4-BE49-F238E27FC236}">
                <a16:creationId xmlns:a16="http://schemas.microsoft.com/office/drawing/2014/main" id="{931C2100-6B06-060C-734A-181239E46F1A}"/>
              </a:ext>
            </a:extLst>
          </p:cNvPr>
          <p:cNvCxnSpPr/>
          <p:nvPr/>
        </p:nvCxnSpPr>
        <p:spPr bwMode="auto">
          <a:xfrm flipV="1">
            <a:off x="2819400" y="1676400"/>
            <a:ext cx="0" cy="45720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EA1024B-54B1-E943-B1DC-03CC95E9508F}"/>
              </a:ext>
            </a:extLst>
          </p:cNvPr>
          <p:cNvSpPr txBox="1"/>
          <p:nvPr/>
        </p:nvSpPr>
        <p:spPr>
          <a:xfrm>
            <a:off x="2278686" y="2133600"/>
            <a:ext cx="4579314" cy="369332"/>
          </a:xfrm>
          <a:prstGeom prst="rect">
            <a:avLst/>
          </a:prstGeom>
          <a:noFill/>
        </p:spPr>
        <p:txBody>
          <a:bodyPr wrap="square">
            <a:spAutoFit/>
          </a:bodyPr>
          <a:lstStyle/>
          <a:p>
            <a:r>
              <a:rPr lang="fr-FR" sz="1800" dirty="0">
                <a:latin typeface="Dreaming Outloud Pro" panose="020B0604020202020204" pitchFamily="66" charset="0"/>
                <a:ea typeface="Cambria Math" panose="02040503050406030204" pitchFamily="18" charset="0"/>
                <a:cs typeface="Dreaming Outloud Pro" panose="020B0604020202020204" pitchFamily="66" charset="0"/>
              </a:rPr>
              <a:t> </a:t>
            </a:r>
            <a:r>
              <a:rPr lang="fr-FR" dirty="0" err="1">
                <a:solidFill>
                  <a:srgbClr val="FF0066"/>
                </a:solidFill>
                <a:latin typeface="Dreaming Outloud Pro" panose="020B0604020202020204" pitchFamily="66" charset="0"/>
                <a:ea typeface="Cambria Math" panose="02040503050406030204" pitchFamily="18" charset="0"/>
                <a:cs typeface="Dreaming Outloud Pro" panose="020B0604020202020204" pitchFamily="66" charset="0"/>
              </a:rPr>
              <a:t>operator</a:t>
            </a:r>
            <a:endParaRPr lang="en-US" dirty="0">
              <a:solidFill>
                <a:srgbClr val="FF0066"/>
              </a:solidFill>
              <a:latin typeface="Dreaming Outloud Pro" panose="020B0604020202020204" pitchFamily="66" charset="0"/>
              <a:cs typeface="Dreaming Outloud Pro" panose="020B0604020202020204" pitchFamily="66" charset="0"/>
            </a:endParaRPr>
          </a:p>
        </p:txBody>
      </p:sp>
    </p:spTree>
    <p:extLst>
      <p:ext uri="{BB962C8B-B14F-4D97-AF65-F5344CB8AC3E}">
        <p14:creationId xmlns:p14="http://schemas.microsoft.com/office/powerpoint/2010/main" val="1035115234"/>
      </p:ext>
    </p:extLst>
  </p:cSld>
  <p:clrMapOvr>
    <a:masterClrMapping/>
  </p:clrMapOvr>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4CFCC2C4B8A04D8365FF380D80C6F8" ma:contentTypeVersion="2" ma:contentTypeDescription="Create a new document." ma:contentTypeScope="" ma:versionID="40dd1d9c74c9cead38290d97c070f57e">
  <xsd:schema xmlns:xsd="http://www.w3.org/2001/XMLSchema" xmlns:xs="http://www.w3.org/2001/XMLSchema" xmlns:p="http://schemas.microsoft.com/office/2006/metadata/properties" xmlns:ns3="98953c36-47f9-4038-aad2-41074b9cf7cc" targetNamespace="http://schemas.microsoft.com/office/2006/metadata/properties" ma:root="true" ma:fieldsID="54f2d79b10e2e6fdc7e293772c30335e" ns3:_="">
    <xsd:import namespace="98953c36-47f9-4038-aad2-41074b9cf7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53c36-47f9-4038-aad2-41074b9cf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A51450-D234-4734-B830-67DF98984C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53c36-47f9-4038-aad2-41074b9cf7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E2B1A3-0F74-4E2F-AEE7-036B04BA4F88}">
  <ds:schemaRefs>
    <ds:schemaRef ds:uri="http://schemas.microsoft.com/sharepoint/v3/contenttype/forms"/>
  </ds:schemaRefs>
</ds:datastoreItem>
</file>

<file path=customXml/itemProps3.xml><?xml version="1.0" encoding="utf-8"?>
<ds:datastoreItem xmlns:ds="http://schemas.openxmlformats.org/officeDocument/2006/customXml" ds:itemID="{94CDE250-FC30-440D-AA08-BA86DA36D803}">
  <ds:schemaRefs>
    <ds:schemaRef ds:uri="98953c36-47f9-4038-aad2-41074b9cf7cc"/>
    <ds:schemaRef ds:uri="http://www.w3.org/XML/1998/namespace"/>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35769</TotalTime>
  <Words>9147</Words>
  <Application>Microsoft Office PowerPoint</Application>
  <PresentationFormat>On-screen Show (4:3)</PresentationFormat>
  <Paragraphs>1544</Paragraphs>
  <Slides>57</Slides>
  <Notes>48</Notes>
  <HiddenSlides>2</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57</vt:i4>
      </vt:variant>
    </vt:vector>
  </HeadingPairs>
  <TitlesOfParts>
    <vt:vector size="70" baseType="lpstr">
      <vt:lpstr>Arial</vt:lpstr>
      <vt:lpstr>JetBrains Mono</vt:lpstr>
      <vt:lpstr>Calibri Light</vt:lpstr>
      <vt:lpstr>Courier New</vt:lpstr>
      <vt:lpstr>Garamond</vt:lpstr>
      <vt:lpstr>Dreaming Outloud Pro</vt:lpstr>
      <vt:lpstr>Cambria Math</vt:lpstr>
      <vt:lpstr>Consolas</vt:lpstr>
      <vt:lpstr>Wingdings</vt:lpstr>
      <vt:lpstr>Avenir Next W01</vt:lpstr>
      <vt:lpstr>Comic Sans MS</vt:lpstr>
      <vt:lpstr>Arial Nova Light</vt:lpstr>
      <vt:lpstr>Default Design</vt:lpstr>
      <vt:lpstr>Data structures: numbers and strings</vt:lpstr>
      <vt:lpstr>Built-in data types</vt:lpstr>
      <vt:lpstr>Each data type has…</vt:lpstr>
      <vt:lpstr>PowerPoint Presentation</vt:lpstr>
      <vt:lpstr>PowerPoint Presentation</vt:lpstr>
      <vt:lpstr>Calculating pedestrian energy costs</vt:lpstr>
      <vt:lpstr>Numeric data types</vt:lpstr>
      <vt:lpstr>Don't use commas in numbers</vt:lpstr>
      <vt:lpstr>Mathematical operations</vt:lpstr>
      <vt:lpstr>Dynamic typing for numbers</vt:lpstr>
      <vt:lpstr>How to write the equation in Python</vt:lpstr>
      <vt:lpstr>PowerPoint Presentation</vt:lpstr>
      <vt:lpstr>What can strings do?</vt:lpstr>
      <vt:lpstr>PowerPoint Presentation</vt:lpstr>
      <vt:lpstr>Strings</vt:lpstr>
      <vt:lpstr>String variable vs. string literal</vt:lpstr>
      <vt:lpstr>Creating string literals</vt:lpstr>
      <vt:lpstr>Backslash character in strings</vt:lpstr>
      <vt:lpstr>Backslash character in strings</vt:lpstr>
      <vt:lpstr>Line continuation character (\)</vt:lpstr>
      <vt:lpstr>Line continuation versus triple quote</vt:lpstr>
      <vt:lpstr>Backslash character in strings</vt:lpstr>
      <vt:lpstr>Escape sequences for formatting</vt:lpstr>
      <vt:lpstr>Backslash character in strings</vt:lpstr>
      <vt:lpstr>File paths</vt:lpstr>
      <vt:lpstr>Raw strings</vt:lpstr>
      <vt:lpstr>Common string operations</vt:lpstr>
      <vt:lpstr>Casting (type conversion)</vt:lpstr>
      <vt:lpstr>PowerPoint Presentation</vt:lpstr>
      <vt:lpstr>Cost of walking example</vt:lpstr>
      <vt:lpstr>Thanks, but</vt:lpstr>
      <vt:lpstr>Allow the user to input values solution 1</vt:lpstr>
      <vt:lpstr>Allow the user to input values solution 2</vt:lpstr>
      <vt:lpstr>Allow the user to input values solution</vt:lpstr>
      <vt:lpstr>PowerPoint Presentation</vt:lpstr>
      <vt:lpstr>String methods</vt:lpstr>
      <vt:lpstr>Kinds of string methods</vt:lpstr>
      <vt:lpstr>kinds of string methods cont’d</vt:lpstr>
      <vt:lpstr>PowerPoint Presentation</vt:lpstr>
      <vt:lpstr>Script vs. Interactive windows</vt:lpstr>
      <vt:lpstr>Tips for the interactive window</vt:lpstr>
      <vt:lpstr>Exercise: Explore string operations</vt:lpstr>
      <vt:lpstr>‘Explore string operations’ Q &amp; A</vt:lpstr>
      <vt:lpstr>‘Explore string ops’ take home messages</vt:lpstr>
      <vt:lpstr>Print strings and numbers</vt:lpstr>
      <vt:lpstr>Approaches to creating strings with variables </vt:lpstr>
      <vt:lpstr>String ‘format’ method</vt:lpstr>
      <vt:lpstr>Formatted string literals (f-string)</vt:lpstr>
      <vt:lpstr>Summing up</vt:lpstr>
      <vt:lpstr>Appendix</vt:lpstr>
      <vt:lpstr>Appendix: Commas versus concatenation</vt:lpstr>
      <vt:lpstr>Appendix: Old school string formatting</vt:lpstr>
      <vt:lpstr>Appendix: More old-school examples</vt:lpstr>
      <vt:lpstr>Appendix: Escaping the quotation marks</vt:lpstr>
      <vt:lpstr>Appendix: Operations</vt:lpstr>
      <vt:lpstr>Numeric data types</vt:lpstr>
      <vt:lpstr>r or u before string literal</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376</cp:revision>
  <dcterms:created xsi:type="dcterms:W3CDTF">2004-10-22T02:24:14Z</dcterms:created>
  <dcterms:modified xsi:type="dcterms:W3CDTF">2024-01-16T22:10:01Z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0x0101000A4CFCC2C4B8A04D8365FF380D80C6F8</vt:lpwstr>
  </property>
</Properties>
</file>